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322" r:id="rId3"/>
    <p:sldId id="339" r:id="rId4"/>
    <p:sldId id="272" r:id="rId5"/>
    <p:sldId id="277" r:id="rId6"/>
    <p:sldId id="269" r:id="rId7"/>
    <p:sldId id="338" r:id="rId8"/>
    <p:sldId id="330" r:id="rId9"/>
    <p:sldId id="332" r:id="rId10"/>
    <p:sldId id="336" r:id="rId11"/>
    <p:sldId id="333" r:id="rId12"/>
    <p:sldId id="334" r:id="rId13"/>
    <p:sldId id="335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  <a:srgbClr val="6F85D2"/>
    <a:srgbClr val="6F8598"/>
    <a:srgbClr val="FF5A5A"/>
    <a:srgbClr val="F65252"/>
    <a:srgbClr val="A7B925"/>
    <a:srgbClr val="57B7FF"/>
    <a:srgbClr val="00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236" autoAdjust="0"/>
    <p:restoredTop sz="91681" autoAdjust="0"/>
  </p:normalViewPr>
  <p:slideViewPr>
    <p:cSldViewPr snapToGrid="0" showGuides="1">
      <p:cViewPr>
        <p:scale>
          <a:sx n="70" d="100"/>
          <a:sy n="70" d="100"/>
        </p:scale>
        <p:origin x="-882" y="-132"/>
      </p:cViewPr>
      <p:guideLst>
        <p:guide orient="horz" pos="591"/>
        <p:guide pos="2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-3576" y="-108"/>
      </p:cViewPr>
      <p:guideLst>
        <p:guide orient="horz" pos="3024"/>
        <p:guide pos="2305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920" cy="47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1"/>
            <a:ext cx="3169919" cy="47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1" y="4560686"/>
            <a:ext cx="5364480" cy="432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370"/>
            <a:ext cx="3169920" cy="47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1370"/>
            <a:ext cx="3169919" cy="47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ADEBCFB-C1EF-4419-B639-A5351FA6D4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76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1464" indent="-285179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0714" indent="-22814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7000" indent="-22814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3285" indent="-22814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2FDD8D9A-DC0F-4264-8202-4B60254A0A8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4143575" y="9119837"/>
            <a:ext cx="3169920" cy="47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1" tIns="45621" rIns="91241" bIns="4562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2FC3C190-D267-4A4B-B58D-98AE57DA78A4}" type="slidenum">
              <a:rPr lang="en-GB" sz="1200"/>
              <a:pPr algn="r"/>
              <a:t>4</a:t>
            </a:fld>
            <a:endParaRPr lang="en-GB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5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1464" indent="-285179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0714" indent="-22814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7000" indent="-22814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3285" indent="-22814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5B74434-AE9D-4E38-AD0F-7F12493D53F7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1464" indent="-285179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0714" indent="-22814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7000" indent="-22814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3285" indent="-22814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A895928-D77E-4D75-A278-77C56C8C5BF8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EBCFB-C1EF-4419-B639-A5351FA6D4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5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37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53B6D-0BBB-4B22-9584-DB9A251F10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92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53B6D-0BBB-4B22-9584-DB9A251F10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4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3"/>
          <a:stretch>
            <a:fillRect/>
          </a:stretch>
        </p:blipFill>
        <p:spPr bwMode="auto">
          <a:xfrm>
            <a:off x="5535613" y="0"/>
            <a:ext cx="1298575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7"/>
          <a:stretch>
            <a:fillRect/>
          </a:stretch>
        </p:blipFill>
        <p:spPr bwMode="auto">
          <a:xfrm>
            <a:off x="0" y="2460625"/>
            <a:ext cx="638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/>
          <a:stretch>
            <a:fillRect/>
          </a:stretch>
        </p:blipFill>
        <p:spPr bwMode="auto">
          <a:xfrm>
            <a:off x="0" y="2946400"/>
            <a:ext cx="751681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6"/>
          <p:cNvSpPr>
            <a:spLocks noChangeArrowheads="1"/>
          </p:cNvSpPr>
          <p:nvPr userDrawn="1"/>
        </p:nvSpPr>
        <p:spPr bwMode="auto">
          <a:xfrm rot="18900000">
            <a:off x="938213" y="869950"/>
            <a:ext cx="963612" cy="963613"/>
          </a:xfrm>
          <a:prstGeom prst="rect">
            <a:avLst/>
          </a:prstGeom>
          <a:solidFill>
            <a:srgbClr val="F8F8F8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" name="AutoShape 26"/>
          <p:cNvSpPr>
            <a:spLocks noChangeArrowheads="1"/>
          </p:cNvSpPr>
          <p:nvPr userDrawn="1"/>
        </p:nvSpPr>
        <p:spPr bwMode="auto">
          <a:xfrm flipH="1">
            <a:off x="8813800" y="5740400"/>
            <a:ext cx="330200" cy="330200"/>
          </a:xfrm>
          <a:prstGeom prst="rtTriangl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9" name="Text Box 43"/>
          <p:cNvSpPr txBox="1">
            <a:spLocks noChangeArrowheads="1"/>
          </p:cNvSpPr>
          <p:nvPr userDrawn="1"/>
        </p:nvSpPr>
        <p:spPr bwMode="auto">
          <a:xfrm>
            <a:off x="357188" y="811213"/>
            <a:ext cx="31019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200">
                <a:solidFill>
                  <a:srgbClr val="B3B3B3"/>
                </a:solidFill>
              </a:rPr>
              <a:t>European ATM Architecture </a:t>
            </a:r>
            <a:endParaRPr lang="en-US" sz="1200">
              <a:solidFill>
                <a:srgbClr val="B3B3B3"/>
              </a:solidFill>
            </a:endParaRPr>
          </a:p>
        </p:txBody>
      </p:sp>
      <p:pic>
        <p:nvPicPr>
          <p:cNvPr id="10" name="Picture 60" descr="sesar-logo-ppt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458788"/>
            <a:ext cx="14859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1" descr="EATMA-logo-light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468313"/>
            <a:ext cx="135731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-1588" y="4902200"/>
            <a:ext cx="12080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5"/>
          <a:stretch>
            <a:fillRect/>
          </a:stretch>
        </p:blipFill>
        <p:spPr bwMode="auto">
          <a:xfrm>
            <a:off x="3130550" y="0"/>
            <a:ext cx="106045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41"/>
          <a:stretch>
            <a:fillRect/>
          </a:stretch>
        </p:blipFill>
        <p:spPr bwMode="auto">
          <a:xfrm>
            <a:off x="2259013" y="6535738"/>
            <a:ext cx="24622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5" descr="SESAR_WPB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18408" r="6111" b="15424"/>
          <a:stretch>
            <a:fillRect/>
          </a:stretch>
        </p:blipFill>
        <p:spPr bwMode="auto">
          <a:xfrm>
            <a:off x="631825" y="6186488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5600" y="3267075"/>
            <a:ext cx="5548313" cy="1346200"/>
          </a:xfrm>
        </p:spPr>
        <p:txBody>
          <a:bodyPr lIns="0" tIns="0" rIns="0" bIns="0"/>
          <a:lstStyle>
            <a:lvl1pPr marL="0" indent="0">
              <a:buFont typeface="Wingdings 3" pitchFamily="1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782763"/>
            <a:ext cx="5537200" cy="1054100"/>
          </a:xfrm>
        </p:spPr>
        <p:txBody>
          <a:bodyPr lIns="0" tIns="0" rIns="0" bIns="91440" anchor="b"/>
          <a:lstStyle>
            <a:lvl1pPr>
              <a:defRPr b="1">
                <a:solidFill>
                  <a:schemeClr val="folHlink"/>
                </a:solidFill>
              </a:defRPr>
            </a:lvl1pPr>
          </a:lstStyle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80199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33939-1755-455E-A5E7-F177A2A8D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Architected Programme by WPB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66F14-E0BC-4C21-A4BE-FBE2F6FBC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Architected Programme by WPB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1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SESAR_WP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18408" r="6111" b="15424"/>
          <a:stretch>
            <a:fillRect/>
          </a:stretch>
        </p:blipFill>
        <p:spPr bwMode="auto">
          <a:xfrm>
            <a:off x="631825" y="6291263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1E98D-D4BF-4C5E-9D44-588E6A7CA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r>
              <a:rPr lang="en-US"/>
              <a:t>Architected Programme by WPB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8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SESAR_WP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18408" r="6111" b="15424"/>
          <a:stretch>
            <a:fillRect/>
          </a:stretch>
        </p:blipFill>
        <p:spPr bwMode="auto">
          <a:xfrm>
            <a:off x="698500" y="6288088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517D-8A7E-4061-AAD8-04DAD2B73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r>
              <a:rPr lang="en-US"/>
              <a:t>Architected Programme by WPB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9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SESAR_WP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18408" r="6111" b="15424"/>
          <a:stretch>
            <a:fillRect/>
          </a:stretch>
        </p:blipFill>
        <p:spPr bwMode="auto">
          <a:xfrm>
            <a:off x="698500" y="6272213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B232-56FC-4F89-9104-DB8A73A16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r>
              <a:rPr lang="en-US"/>
              <a:t>Architected Programme by WPB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9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A338-D006-445E-A0D6-B39B569BE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3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Architected Programme by WPB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0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7551-F97D-4ABA-A753-79F37E0D9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Architected Programme by WPB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5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2EA15-AC63-4964-AE6C-CE599465C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3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Architected Programme by WPB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8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138F4-3D36-4891-AD91-C3E70A908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Architected Programme by WPB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9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DB769-FDC6-4218-91AA-8F67D9CE04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Architected Programme by WPB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/>
          <a:stretch>
            <a:fillRect/>
          </a:stretch>
        </p:blipFill>
        <p:spPr bwMode="auto">
          <a:xfrm>
            <a:off x="3130550" y="0"/>
            <a:ext cx="10604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30"/>
          <p:cNvSpPr>
            <a:spLocks noChangeArrowheads="1"/>
          </p:cNvSpPr>
          <p:nvPr userDrawn="1"/>
        </p:nvSpPr>
        <p:spPr bwMode="auto">
          <a:xfrm rot="-2700000">
            <a:off x="938213" y="869950"/>
            <a:ext cx="963612" cy="963613"/>
          </a:xfrm>
          <a:prstGeom prst="rect">
            <a:avLst/>
          </a:prstGeom>
          <a:solidFill>
            <a:srgbClr val="F8F8F8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6553200" y="6292850"/>
            <a:ext cx="1905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B3B3B3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5E4A4B3-6A52-4269-BA1C-DF48B9477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AutoShape 17"/>
          <p:cNvSpPr>
            <a:spLocks noChangeArrowheads="1"/>
          </p:cNvSpPr>
          <p:nvPr userDrawn="1"/>
        </p:nvSpPr>
        <p:spPr bwMode="auto">
          <a:xfrm rot="-5400000" flipH="1" flipV="1">
            <a:off x="0" y="584200"/>
            <a:ext cx="330200" cy="330200"/>
          </a:xfrm>
          <a:prstGeom prst="rtTriangle">
            <a:avLst/>
          </a:prstGeom>
          <a:solidFill>
            <a:srgbClr val="063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1616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" name="Text Box 22"/>
          <p:cNvSpPr txBox="1">
            <a:spLocks noChangeArrowheads="1"/>
          </p:cNvSpPr>
          <p:nvPr userDrawn="1"/>
        </p:nvSpPr>
        <p:spPr bwMode="auto">
          <a:xfrm>
            <a:off x="685800" y="6369050"/>
            <a:ext cx="367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047" name="Rectangle 23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679450" y="6286500"/>
            <a:ext cx="4656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dirty="0" smtClean="0">
                <a:solidFill>
                  <a:srgbClr val="B3B3B3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Architected Programme by WPB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42" descr="EATMA-logo-light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468313"/>
            <a:ext cx="135731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4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35" name="Picture 4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8"/>
          <a:stretch>
            <a:fillRect/>
          </a:stretch>
        </p:blipFill>
        <p:spPr bwMode="auto">
          <a:xfrm>
            <a:off x="0" y="2460625"/>
            <a:ext cx="6429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4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>
            <a:fillRect/>
          </a:stretch>
        </p:blipFill>
        <p:spPr bwMode="auto">
          <a:xfrm>
            <a:off x="0" y="4903788"/>
            <a:ext cx="12080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46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41"/>
          <a:stretch>
            <a:fillRect/>
          </a:stretch>
        </p:blipFill>
        <p:spPr bwMode="auto">
          <a:xfrm>
            <a:off x="2259013" y="6535738"/>
            <a:ext cx="24622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48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3"/>
          <a:stretch>
            <a:fillRect/>
          </a:stretch>
        </p:blipFill>
        <p:spPr bwMode="auto">
          <a:xfrm>
            <a:off x="5535613" y="0"/>
            <a:ext cx="1298575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63666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63666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63666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63666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63666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63666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63666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63666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63666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3399CC"/>
        </a:buClr>
        <a:buSzPct val="80000"/>
        <a:buFont typeface="Wingdings 3" pitchFamily="18" charset="2"/>
        <a:buChar char="}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rgbClr val="3399CC"/>
        </a:buClr>
        <a:buSzPct val="80000"/>
        <a:buFont typeface="Wingdings 3" pitchFamily="18" charset="2"/>
        <a:buChar char="}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rgbClr val="3399CC"/>
        </a:buClr>
        <a:buSzPct val="80000"/>
        <a:buFont typeface="Wingdings 3" pitchFamily="18" charset="2"/>
        <a:buChar char="}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rgbClr val="3399CC"/>
        </a:buClr>
        <a:buSzPct val="80000"/>
        <a:buFont typeface="Wingdings 3" pitchFamily="18" charset="2"/>
        <a:buChar char="}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rgbClr val="3399CC"/>
        </a:buClr>
        <a:buSzPct val="80000"/>
        <a:buFont typeface="Wingdings 3" pitchFamily="18" charset="2"/>
        <a:buChar char="}"/>
        <a:defRPr sz="1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rgbClr val="3399CC"/>
        </a:buClr>
        <a:buSzPct val="80000"/>
        <a:buFont typeface="Wingdings 3" pitchFamily="18" charset="2"/>
        <a:buChar char="}"/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rgbClr val="3399CC"/>
        </a:buClr>
        <a:buSzPct val="80000"/>
        <a:buFont typeface="Wingdings 3" pitchFamily="18" charset="2"/>
        <a:buChar char="}"/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rgbClr val="3399CC"/>
        </a:buClr>
        <a:buSzPct val="80000"/>
        <a:buFont typeface="Wingdings 3" pitchFamily="18" charset="2"/>
        <a:buChar char="}"/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rgbClr val="3399CC"/>
        </a:buClr>
        <a:buSzPct val="80000"/>
        <a:buFont typeface="Wingdings 3" pitchFamily="18" charset="2"/>
        <a:buChar char="}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28826" y="3512735"/>
            <a:ext cx="7287146" cy="13462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Integrated EA Conference, 3</a:t>
            </a:r>
            <a:r>
              <a:rPr lang="en-US" baseline="30000" dirty="0" smtClean="0"/>
              <a:t>rd</a:t>
            </a:r>
            <a:r>
              <a:rPr lang="en-US" dirty="0" smtClean="0"/>
              <a:t> March 2015</a:t>
            </a:r>
          </a:p>
          <a:p>
            <a:pPr eaLnBrk="1" hangingPunct="1"/>
            <a:r>
              <a:rPr lang="en-US" dirty="0" smtClean="0"/>
              <a:t>London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bg-BG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6147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28826" y="2847288"/>
            <a:ext cx="5537200" cy="1054100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European ATM Architecture – Informed Optimisation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26" y="1487037"/>
            <a:ext cx="3600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State – a fragmented picture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07551-F97D-4ABA-A753-79F37E0D91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42" y="1098647"/>
            <a:ext cx="6222008" cy="545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050" y="1125942"/>
            <a:ext cx="4233851" cy="1200329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GB" dirty="0" smtClean="0"/>
              <a:t>27 States each with a </a:t>
            </a:r>
          </a:p>
          <a:p>
            <a:r>
              <a:rPr lang="en-GB" dirty="0"/>
              <a:t>u</a:t>
            </a:r>
            <a:r>
              <a:rPr lang="en-GB" dirty="0" smtClean="0"/>
              <a:t>nique </a:t>
            </a:r>
            <a:r>
              <a:rPr lang="en-GB" dirty="0"/>
              <a:t>s</a:t>
            </a:r>
            <a:r>
              <a:rPr lang="en-GB" dirty="0" smtClean="0"/>
              <a:t>ervice provider.</a:t>
            </a:r>
          </a:p>
          <a:p>
            <a:r>
              <a:rPr lang="en-GB" dirty="0" smtClean="0"/>
              <a:t>100+ Facilities across Europe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53886" y="1495274"/>
            <a:ext cx="3316934" cy="830997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GB" dirty="0" smtClean="0"/>
              <a:t>Each Service Provider </a:t>
            </a:r>
          </a:p>
          <a:p>
            <a:r>
              <a:rPr lang="en-GB" dirty="0"/>
              <a:t>p</a:t>
            </a:r>
            <a:r>
              <a:rPr lang="en-GB" dirty="0" smtClean="0"/>
              <a:t>rovides </a:t>
            </a:r>
            <a:r>
              <a:rPr lang="en-GB" b="1" u="sng" dirty="0" smtClean="0"/>
              <a:t>all</a:t>
            </a:r>
            <a:r>
              <a:rPr lang="en-GB" dirty="0" smtClean="0"/>
              <a:t> services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09433" y="3032387"/>
            <a:ext cx="7246961" cy="2207240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extLst/>
        </p:spPr>
        <p:txBody>
          <a:bodyPr wrap="square" rtlCol="0">
            <a:spAutoFit/>
          </a:bodyPr>
          <a:lstStyle/>
          <a:p>
            <a:r>
              <a:rPr lang="en-GB" dirty="0" smtClean="0"/>
              <a:t>The Cost of ATM Fragmentation has been estimated at 5 Billion Euros per annum</a:t>
            </a:r>
          </a:p>
          <a:p>
            <a:r>
              <a:rPr lang="en-GB" dirty="0" smtClean="0"/>
              <a:t>(European Commission)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2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</a:t>
            </a:r>
            <a:r>
              <a:rPr lang="en-US" dirty="0" smtClean="0"/>
              <a:t>Canvas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1DD7-C7FD-4678-BE72-F82996BF837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4" name="Picture 3" descr="http://www.colinnewlyn.com/wp-content/uploads/2013/08/canvas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2" y="1119501"/>
            <a:ext cx="7831359" cy="44648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52759" y="5584383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BusinessModelGeneration.com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Service Representation in EATMA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1DD7-C7FD-4678-BE72-F82996BF837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07" y="1038816"/>
            <a:ext cx="6172786" cy="5158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1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Service- Global Surveillance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1DD7-C7FD-4678-BE72-F82996BF837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86" y="2654028"/>
            <a:ext cx="518746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4" y="3718351"/>
            <a:ext cx="44840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76" y="3597002"/>
            <a:ext cx="43961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06" y="2161682"/>
            <a:ext cx="87923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6" y="4582840"/>
            <a:ext cx="1195754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499" y="4582840"/>
            <a:ext cx="1195754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27" y="4914382"/>
            <a:ext cx="70338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46" y="3537552"/>
            <a:ext cx="43961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0" y="2190962"/>
            <a:ext cx="518746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94" y="3688492"/>
            <a:ext cx="44840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2051" idx="2"/>
          </p:cNvCxnSpPr>
          <p:nvPr/>
        </p:nvCxnSpPr>
        <p:spPr bwMode="auto">
          <a:xfrm>
            <a:off x="692778" y="4213651"/>
            <a:ext cx="509254" cy="843662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2050" idx="2"/>
          </p:cNvCxnSpPr>
          <p:nvPr/>
        </p:nvCxnSpPr>
        <p:spPr bwMode="auto">
          <a:xfrm flipH="1">
            <a:off x="1528085" y="3501752"/>
            <a:ext cx="259374" cy="1552574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2052" idx="1"/>
          </p:cNvCxnSpPr>
          <p:nvPr/>
        </p:nvCxnSpPr>
        <p:spPr bwMode="auto">
          <a:xfrm flipH="1">
            <a:off x="1787458" y="3973240"/>
            <a:ext cx="1790618" cy="1081087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15" idx="3"/>
            <a:endCxn id="2057" idx="1"/>
          </p:cNvCxnSpPr>
          <p:nvPr/>
        </p:nvCxnSpPr>
        <p:spPr bwMode="auto">
          <a:xfrm>
            <a:off x="5203601" y="3936143"/>
            <a:ext cx="2044898" cy="1118185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4" idx="2"/>
          </p:cNvCxnSpPr>
          <p:nvPr/>
        </p:nvCxnSpPr>
        <p:spPr bwMode="auto">
          <a:xfrm>
            <a:off x="7050944" y="3038686"/>
            <a:ext cx="583404" cy="1854630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3" idx="2"/>
          </p:cNvCxnSpPr>
          <p:nvPr/>
        </p:nvCxnSpPr>
        <p:spPr bwMode="auto">
          <a:xfrm flipH="1">
            <a:off x="8050079" y="4290027"/>
            <a:ext cx="394174" cy="741403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78" y="1082918"/>
            <a:ext cx="351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34" y="1082918"/>
            <a:ext cx="351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51" y="1359143"/>
            <a:ext cx="351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 bwMode="auto">
          <a:xfrm flipH="1">
            <a:off x="4472266" y="1497255"/>
            <a:ext cx="282928" cy="822865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32" idx="2"/>
          </p:cNvCxnSpPr>
          <p:nvPr/>
        </p:nvCxnSpPr>
        <p:spPr bwMode="auto">
          <a:xfrm flipH="1">
            <a:off x="4713588" y="1359143"/>
            <a:ext cx="813092" cy="1078765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4979398" y="1635367"/>
            <a:ext cx="1246653" cy="802540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2046832" y="2614824"/>
            <a:ext cx="2230474" cy="423863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48" name="Straight Arrow Connector 2047"/>
          <p:cNvCxnSpPr/>
          <p:nvPr/>
        </p:nvCxnSpPr>
        <p:spPr bwMode="auto">
          <a:xfrm flipV="1">
            <a:off x="4017691" y="2714132"/>
            <a:ext cx="454575" cy="787620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59" name="Straight Arrow Connector 2058"/>
          <p:cNvCxnSpPr>
            <a:endCxn id="2054" idx="2"/>
          </p:cNvCxnSpPr>
          <p:nvPr/>
        </p:nvCxnSpPr>
        <p:spPr bwMode="auto">
          <a:xfrm flipH="1" flipV="1">
            <a:off x="4716921" y="2714133"/>
            <a:ext cx="403213" cy="823419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61" name="Straight Arrow Connector 2060"/>
          <p:cNvCxnSpPr/>
          <p:nvPr/>
        </p:nvCxnSpPr>
        <p:spPr bwMode="auto">
          <a:xfrm flipH="1" flipV="1">
            <a:off x="5120134" y="2714132"/>
            <a:ext cx="1457609" cy="112622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63" name="Straight Arrow Connector 2062"/>
          <p:cNvCxnSpPr/>
          <p:nvPr/>
        </p:nvCxnSpPr>
        <p:spPr bwMode="auto">
          <a:xfrm flipV="1">
            <a:off x="2854020" y="1497255"/>
            <a:ext cx="464037" cy="3312341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65" name="Straight Arrow Connector 2064"/>
          <p:cNvCxnSpPr/>
          <p:nvPr/>
        </p:nvCxnSpPr>
        <p:spPr bwMode="auto">
          <a:xfrm>
            <a:off x="3493903" y="1497255"/>
            <a:ext cx="783403" cy="822865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68" name="Straight Arrow Connector 2067"/>
          <p:cNvCxnSpPr/>
          <p:nvPr/>
        </p:nvCxnSpPr>
        <p:spPr bwMode="auto">
          <a:xfrm>
            <a:off x="5120134" y="2826755"/>
            <a:ext cx="945177" cy="770247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3147204" y="5367175"/>
            <a:ext cx="3177473" cy="1343085"/>
            <a:chOff x="3409470" y="5367174"/>
            <a:chExt cx="3442262" cy="1343085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687" y="5367174"/>
              <a:ext cx="129540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409470" y="6310149"/>
              <a:ext cx="3442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Common Service Provider</a:t>
              </a:r>
              <a:endParaRPr lang="en-GB" sz="2000" dirty="0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4953000" y="5443813"/>
              <a:ext cx="371475" cy="6012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2070" name="Straight Arrow Connector 2069"/>
          <p:cNvCxnSpPr/>
          <p:nvPr/>
        </p:nvCxnSpPr>
        <p:spPr bwMode="auto">
          <a:xfrm>
            <a:off x="3086037" y="5488629"/>
            <a:ext cx="1029674" cy="556432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072" name="Straight Arrow Connector 2071"/>
          <p:cNvCxnSpPr>
            <a:stCxn id="2053" idx="2"/>
          </p:cNvCxnSpPr>
          <p:nvPr/>
        </p:nvCxnSpPr>
        <p:spPr bwMode="auto">
          <a:xfrm flipH="1">
            <a:off x="4914901" y="4116128"/>
            <a:ext cx="1415936" cy="1820649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076" name="Straight Arrow Connector 2075"/>
          <p:cNvCxnSpPr/>
          <p:nvPr/>
        </p:nvCxnSpPr>
        <p:spPr bwMode="auto">
          <a:xfrm flipH="1">
            <a:off x="5156537" y="4069565"/>
            <a:ext cx="3067909" cy="1975496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5311465" y="5488630"/>
            <a:ext cx="1998851" cy="666511"/>
          </a:xfrm>
          <a:prstGeom prst="straightConnector1">
            <a:avLst/>
          </a:prstGeom>
          <a:solidFill>
            <a:srgbClr val="000080"/>
          </a:solidFill>
          <a:ln w="38100" cap="flat" cmpd="sng" algn="ctr">
            <a:solidFill>
              <a:srgbClr val="7DFF9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1919547" y="5443814"/>
            <a:ext cx="2098145" cy="666511"/>
          </a:xfrm>
          <a:prstGeom prst="straightConnector1">
            <a:avLst/>
          </a:prstGeom>
          <a:solidFill>
            <a:srgbClr val="000080"/>
          </a:solidFill>
          <a:ln w="38100" cap="flat" cmpd="sng" algn="ctr">
            <a:solidFill>
              <a:srgbClr val="7DFF9B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5" name="Group 54"/>
          <p:cNvGrpSpPr/>
          <p:nvPr/>
        </p:nvGrpSpPr>
        <p:grpSpPr>
          <a:xfrm>
            <a:off x="5957067" y="3221855"/>
            <a:ext cx="809837" cy="894273"/>
            <a:chOff x="6453487" y="3221854"/>
            <a:chExt cx="877323" cy="89427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943" y="3658927"/>
              <a:ext cx="542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6453487" y="3221854"/>
              <a:ext cx="8773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ADS-B</a:t>
              </a:r>
              <a:endParaRPr lang="en-GB" sz="16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42209" y="857284"/>
            <a:ext cx="1190867" cy="501859"/>
            <a:chOff x="3404061" y="857283"/>
            <a:chExt cx="1290106" cy="501859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061" y="1082917"/>
              <a:ext cx="381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594561" y="857283"/>
              <a:ext cx="10996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ADS-B/C</a:t>
              </a:r>
              <a:endParaRPr lang="en-GB" sz="1600" dirty="0"/>
            </a:p>
          </p:txBody>
        </p:sp>
      </p:grpSp>
      <p:cxnSp>
        <p:nvCxnSpPr>
          <p:cNvPr id="59" name="Straight Arrow Connector 58"/>
          <p:cNvCxnSpPr/>
          <p:nvPr/>
        </p:nvCxnSpPr>
        <p:spPr bwMode="auto">
          <a:xfrm flipH="1">
            <a:off x="4817724" y="4278039"/>
            <a:ext cx="100804" cy="1165774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078" name="Straight Arrow Connector 2077"/>
          <p:cNvCxnSpPr/>
          <p:nvPr/>
        </p:nvCxnSpPr>
        <p:spPr bwMode="auto">
          <a:xfrm>
            <a:off x="1998280" y="3537551"/>
            <a:ext cx="2117431" cy="2206886"/>
          </a:xfrm>
          <a:prstGeom prst="straightConnector1">
            <a:avLst/>
          </a:prstGeom>
          <a:solidFill>
            <a:srgbClr val="00008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642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7200900" y="298177"/>
            <a:ext cx="1714500" cy="11305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3049" y="99941"/>
            <a:ext cx="7123113" cy="875796"/>
          </a:xfrm>
        </p:spPr>
        <p:txBody>
          <a:bodyPr/>
          <a:lstStyle/>
          <a:p>
            <a:r>
              <a:rPr lang="en-GB" dirty="0"/>
              <a:t>Single European Sky ATM </a:t>
            </a:r>
            <a:r>
              <a:rPr lang="en-GB" dirty="0" smtClean="0"/>
              <a:t>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1E98D-D4BF-4C5E-9D44-588E6A7CA20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3426"/>
            <a:ext cx="7435694" cy="5783318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9" name="Picture 2" descr="http://www.aviationexchange.com/blog/wp-content/uploads/2012/03/sesar-ju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5" r="10690" b="10302"/>
          <a:stretch/>
        </p:blipFill>
        <p:spPr bwMode="auto">
          <a:xfrm>
            <a:off x="0" y="87514"/>
            <a:ext cx="1412961" cy="87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32247" y="63509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2980707" y="1471612"/>
            <a:ext cx="5808455" cy="2215676"/>
            <a:chOff x="3853340" y="1695450"/>
            <a:chExt cx="4548644" cy="2703359"/>
          </a:xfrm>
        </p:grpSpPr>
        <p:sp>
          <p:nvSpPr>
            <p:cNvPr id="15" name="Line Callout 1 (Accent Bar) 14"/>
            <p:cNvSpPr/>
            <p:nvPr/>
          </p:nvSpPr>
          <p:spPr bwMode="auto">
            <a:xfrm>
              <a:off x="6777460" y="1695450"/>
              <a:ext cx="1624524" cy="602325"/>
            </a:xfrm>
            <a:prstGeom prst="accentCallout1">
              <a:avLst>
                <a:gd name="adj1" fmla="val 18750"/>
                <a:gd name="adj2" fmla="val -8333"/>
                <a:gd name="adj3" fmla="val 225808"/>
                <a:gd name="adj4" fmla="val -167140"/>
              </a:avLst>
            </a:prstGeom>
            <a:solidFill>
              <a:srgbClr val="FFFF99"/>
            </a:solidFill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300 Projects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H="1">
              <a:off x="3853340" y="1834230"/>
              <a:ext cx="2789899" cy="256457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>
            <a:off x="37740" y="4265783"/>
            <a:ext cx="5130068" cy="458724"/>
            <a:chOff x="37740" y="4265783"/>
            <a:chExt cx="5130068" cy="458724"/>
          </a:xfrm>
        </p:grpSpPr>
        <p:sp>
          <p:nvSpPr>
            <p:cNvPr id="21" name="Line Callout 1 (Accent Bar) 20"/>
            <p:cNvSpPr/>
            <p:nvPr/>
          </p:nvSpPr>
          <p:spPr bwMode="auto">
            <a:xfrm>
              <a:off x="37740" y="4265783"/>
              <a:ext cx="2444130" cy="458724"/>
            </a:xfrm>
            <a:prstGeom prst="accentCallout1">
              <a:avLst>
                <a:gd name="adj1" fmla="val 49938"/>
                <a:gd name="adj2" fmla="val 106145"/>
                <a:gd name="adj3" fmla="val 376871"/>
                <a:gd name="adj4" fmla="val 269198"/>
              </a:avLst>
            </a:prstGeom>
            <a:solidFill>
              <a:srgbClr val="FFFF99"/>
            </a:solidFill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dirty="0">
                  <a:ea typeface="ＭＳ Ｐゴシック" pitchFamily="34" charset="-128"/>
                </a:rPr>
                <a:t>2.1 Billion Euros</a:t>
              </a: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2631486" y="4495145"/>
              <a:ext cx="253632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287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07551-F97D-4ABA-A753-79F37E0D91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713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(Accent Bar) 4"/>
          <p:cNvSpPr/>
          <p:nvPr/>
        </p:nvSpPr>
        <p:spPr bwMode="auto">
          <a:xfrm>
            <a:off x="190140" y="4418183"/>
            <a:ext cx="2444130" cy="890796"/>
          </a:xfrm>
          <a:prstGeom prst="accentCallout1">
            <a:avLst>
              <a:gd name="adj1" fmla="val 49938"/>
              <a:gd name="adj2" fmla="val 106145"/>
              <a:gd name="adj3" fmla="val -125930"/>
              <a:gd name="adj4" fmla="val 179856"/>
            </a:avLst>
          </a:prstGeom>
          <a:solidFill>
            <a:srgbClr val="FFFF99"/>
          </a:soli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dirty="0" smtClean="0">
                <a:ea typeface="ＭＳ Ｐゴシック" pitchFamily="34" charset="-128"/>
              </a:rPr>
              <a:t>30 Billion Euros</a:t>
            </a:r>
          </a:p>
          <a:p>
            <a:pPr algn="ctr" eaLnBrk="0" hangingPunct="0"/>
            <a:r>
              <a:rPr lang="en-GB" dirty="0" smtClean="0">
                <a:ea typeface="ＭＳ Ｐゴシック" pitchFamily="34" charset="-128"/>
              </a:rPr>
              <a:t>Deployment</a:t>
            </a:r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6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E3B5EA7C-B6EF-4DEB-9BB9-A3D10765E4B5}" type="slidenum"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GB" sz="1200">
              <a:solidFill>
                <a:schemeClr val="tx1">
                  <a:tint val="75000"/>
                </a:schemeClr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916238" y="2578100"/>
            <a:ext cx="4681537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sz="2000"/>
              <a:t>Structure and Optimise R&amp;D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2843213" y="3873500"/>
            <a:ext cx="5905500" cy="650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sz="2000"/>
              <a:t>Optimise deployment of SESAR concepts</a:t>
            </a:r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900113" y="2011363"/>
            <a:ext cx="3086100" cy="3086100"/>
            <a:chOff x="793" y="570"/>
            <a:chExt cx="1944" cy="1944"/>
          </a:xfrm>
        </p:grpSpPr>
        <p:sp>
          <p:nvSpPr>
            <p:cNvPr id="29705" name="AutoShape 9"/>
            <p:cNvSpPr>
              <a:spLocks noChangeArrowheads="1"/>
            </p:cNvSpPr>
            <p:nvPr/>
          </p:nvSpPr>
          <p:spPr bwMode="auto">
            <a:xfrm>
              <a:off x="793" y="570"/>
              <a:ext cx="1944" cy="1944"/>
            </a:xfrm>
            <a:custGeom>
              <a:avLst/>
              <a:gdLst>
                <a:gd name="G0" fmla="+- 2275 0 0"/>
                <a:gd name="G1" fmla="+- 21600 0 2275"/>
                <a:gd name="G2" fmla="+- 21600 0 227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75" y="10800"/>
                  </a:moveTo>
                  <a:cubicBezTo>
                    <a:pt x="2275" y="15508"/>
                    <a:pt x="6092" y="19325"/>
                    <a:pt x="10800" y="19325"/>
                  </a:cubicBezTo>
                  <a:cubicBezTo>
                    <a:pt x="15508" y="19325"/>
                    <a:pt x="19325" y="15508"/>
                    <a:pt x="19325" y="10800"/>
                  </a:cubicBezTo>
                  <a:cubicBezTo>
                    <a:pt x="19325" y="6092"/>
                    <a:pt x="15508" y="2275"/>
                    <a:pt x="10800" y="2275"/>
                  </a:cubicBezTo>
                  <a:cubicBezTo>
                    <a:pt x="6092" y="2275"/>
                    <a:pt x="2275" y="6092"/>
                    <a:pt x="2275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74001"/>
                  </a:schemeClr>
                </a:gs>
                <a:gs pos="50000">
                  <a:schemeClr val="bg1"/>
                </a:gs>
                <a:gs pos="100000">
                  <a:schemeClr val="hlink">
                    <a:alpha val="74001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178" name="Oval 10"/>
            <p:cNvSpPr>
              <a:spLocks noChangeArrowheads="1"/>
            </p:cNvSpPr>
            <p:nvPr/>
          </p:nvSpPr>
          <p:spPr bwMode="auto">
            <a:xfrm>
              <a:off x="880" y="658"/>
              <a:ext cx="1770" cy="1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880" y="658"/>
              <a:ext cx="1770" cy="17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64 h 21600"/>
                <a:gd name="T26" fmla="*/ 18439 w 21600"/>
                <a:gd name="T27" fmla="*/ 1843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94" y="10800"/>
                  </a:moveTo>
                  <a:cubicBezTo>
                    <a:pt x="694" y="16381"/>
                    <a:pt x="5219" y="20906"/>
                    <a:pt x="10800" y="20906"/>
                  </a:cubicBezTo>
                  <a:cubicBezTo>
                    <a:pt x="16381" y="20906"/>
                    <a:pt x="20906" y="16381"/>
                    <a:pt x="20906" y="10800"/>
                  </a:cubicBezTo>
                  <a:cubicBezTo>
                    <a:pt x="20906" y="5219"/>
                    <a:pt x="16381" y="694"/>
                    <a:pt x="10800" y="694"/>
                  </a:cubicBezTo>
                  <a:cubicBezTo>
                    <a:pt x="5219" y="694"/>
                    <a:pt x="694" y="5219"/>
                    <a:pt x="694" y="10800"/>
                  </a:cubicBezTo>
                  <a:close/>
                </a:path>
              </a:pathLst>
            </a:custGeom>
            <a:solidFill>
              <a:schemeClr val="accent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auto">
            <a:xfrm>
              <a:off x="976" y="753"/>
              <a:ext cx="1578" cy="1578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GB" sz="2800">
                <a:solidFill>
                  <a:schemeClr val="bg1"/>
                </a:solidFill>
              </a:endParaRPr>
            </a:p>
          </p:txBody>
        </p:sp>
      </p:grp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1547813" y="2868613"/>
            <a:ext cx="17272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/>
              <a:t>To aid decision making </a:t>
            </a:r>
          </a:p>
        </p:txBody>
      </p:sp>
      <p:sp>
        <p:nvSpPr>
          <p:cNvPr id="71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Purpose of the </a:t>
            </a:r>
            <a:br>
              <a:rPr lang="en-GB" dirty="0" smtClean="0"/>
            </a:br>
            <a:r>
              <a:rPr lang="en-GB" dirty="0" smtClean="0"/>
              <a:t>European ATM Architecture</a:t>
            </a:r>
          </a:p>
        </p:txBody>
      </p:sp>
      <p:sp>
        <p:nvSpPr>
          <p:cNvPr id="717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87AB651-0C66-4528-A3A5-F00D00C17353}" type="slidenum">
              <a:rPr lang="en-US" sz="900" smtClean="0">
                <a:solidFill>
                  <a:srgbClr val="B3B3B3"/>
                </a:solidFill>
              </a:rPr>
              <a:pPr/>
              <a:t>4</a:t>
            </a:fld>
            <a:endParaRPr lang="en-US" sz="900" smtClean="0">
              <a:solidFill>
                <a:srgbClr val="B3B3B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be 180"/>
          <p:cNvSpPr/>
          <p:nvPr/>
        </p:nvSpPr>
        <p:spPr bwMode="auto">
          <a:xfrm>
            <a:off x="7623983" y="4752741"/>
            <a:ext cx="458150" cy="392751"/>
          </a:xfrm>
          <a:prstGeom prst="cube">
            <a:avLst>
              <a:gd name="adj" fmla="val 43676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83" name="Cube 182"/>
          <p:cNvSpPr/>
          <p:nvPr/>
        </p:nvSpPr>
        <p:spPr bwMode="auto">
          <a:xfrm>
            <a:off x="7435875" y="2827510"/>
            <a:ext cx="458150" cy="392751"/>
          </a:xfrm>
          <a:prstGeom prst="cube">
            <a:avLst>
              <a:gd name="adj" fmla="val 43676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80" name="Cube 179"/>
          <p:cNvSpPr/>
          <p:nvPr/>
        </p:nvSpPr>
        <p:spPr bwMode="auto">
          <a:xfrm>
            <a:off x="7526060" y="4255571"/>
            <a:ext cx="458150" cy="392751"/>
          </a:xfrm>
          <a:prstGeom prst="cube">
            <a:avLst>
              <a:gd name="adj" fmla="val 43676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79" name="Cube 178"/>
          <p:cNvSpPr/>
          <p:nvPr/>
        </p:nvSpPr>
        <p:spPr bwMode="auto">
          <a:xfrm>
            <a:off x="7372567" y="2508219"/>
            <a:ext cx="458150" cy="392751"/>
          </a:xfrm>
          <a:prstGeom prst="cube">
            <a:avLst>
              <a:gd name="adj" fmla="val 43676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87" name="Cube 186"/>
          <p:cNvSpPr/>
          <p:nvPr/>
        </p:nvSpPr>
        <p:spPr bwMode="auto">
          <a:xfrm flipH="1">
            <a:off x="837013" y="3119972"/>
            <a:ext cx="458150" cy="392751"/>
          </a:xfrm>
          <a:prstGeom prst="cube">
            <a:avLst>
              <a:gd name="adj" fmla="val 43676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88" name="Cube 187"/>
          <p:cNvSpPr/>
          <p:nvPr/>
        </p:nvSpPr>
        <p:spPr bwMode="auto">
          <a:xfrm flipH="1">
            <a:off x="1226703" y="2751735"/>
            <a:ext cx="458150" cy="392751"/>
          </a:xfrm>
          <a:prstGeom prst="cube">
            <a:avLst>
              <a:gd name="adj" fmla="val 43676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89" name="Cube 188"/>
          <p:cNvSpPr/>
          <p:nvPr/>
        </p:nvSpPr>
        <p:spPr bwMode="auto">
          <a:xfrm flipH="1">
            <a:off x="1302216" y="3757295"/>
            <a:ext cx="458150" cy="392751"/>
          </a:xfrm>
          <a:prstGeom prst="cube">
            <a:avLst>
              <a:gd name="adj" fmla="val 43676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90" name="Cube 189"/>
          <p:cNvSpPr/>
          <p:nvPr/>
        </p:nvSpPr>
        <p:spPr bwMode="auto">
          <a:xfrm flipH="1">
            <a:off x="892242" y="3901051"/>
            <a:ext cx="458150" cy="392751"/>
          </a:xfrm>
          <a:prstGeom prst="cube">
            <a:avLst>
              <a:gd name="adj" fmla="val 43676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91" name="Cube 190"/>
          <p:cNvSpPr/>
          <p:nvPr/>
        </p:nvSpPr>
        <p:spPr bwMode="auto">
          <a:xfrm flipH="1">
            <a:off x="1451286" y="3321005"/>
            <a:ext cx="458150" cy="392751"/>
          </a:xfrm>
          <a:prstGeom prst="cube">
            <a:avLst>
              <a:gd name="adj" fmla="val 43676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09" name="Cube 208"/>
          <p:cNvSpPr/>
          <p:nvPr/>
        </p:nvSpPr>
        <p:spPr bwMode="auto">
          <a:xfrm>
            <a:off x="5244845" y="5430814"/>
            <a:ext cx="223377" cy="31351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10" name="Cube 209"/>
          <p:cNvSpPr/>
          <p:nvPr/>
        </p:nvSpPr>
        <p:spPr bwMode="auto">
          <a:xfrm>
            <a:off x="4986879" y="5346103"/>
            <a:ext cx="223377" cy="31351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11" name="Cube 210"/>
          <p:cNvSpPr/>
          <p:nvPr/>
        </p:nvSpPr>
        <p:spPr bwMode="auto">
          <a:xfrm>
            <a:off x="4645740" y="5502862"/>
            <a:ext cx="223377" cy="31351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12" name="Cube 211"/>
          <p:cNvSpPr/>
          <p:nvPr/>
        </p:nvSpPr>
        <p:spPr bwMode="auto">
          <a:xfrm>
            <a:off x="4742724" y="5239134"/>
            <a:ext cx="223377" cy="31351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13" name="Cube 212"/>
          <p:cNvSpPr/>
          <p:nvPr/>
        </p:nvSpPr>
        <p:spPr bwMode="auto">
          <a:xfrm>
            <a:off x="2641485" y="5316035"/>
            <a:ext cx="432048" cy="280249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14" name="Cube 213"/>
          <p:cNvSpPr/>
          <p:nvPr/>
        </p:nvSpPr>
        <p:spPr bwMode="auto">
          <a:xfrm>
            <a:off x="3013507" y="5177779"/>
            <a:ext cx="432048" cy="280249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15" name="Cube 214"/>
          <p:cNvSpPr/>
          <p:nvPr/>
        </p:nvSpPr>
        <p:spPr bwMode="auto">
          <a:xfrm>
            <a:off x="3559990" y="5410738"/>
            <a:ext cx="432048" cy="280249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92" name="Cube 191"/>
          <p:cNvSpPr/>
          <p:nvPr/>
        </p:nvSpPr>
        <p:spPr bwMode="auto">
          <a:xfrm>
            <a:off x="2684272" y="4417259"/>
            <a:ext cx="432048" cy="479179"/>
          </a:xfrm>
          <a:prstGeom prst="cube">
            <a:avLst>
              <a:gd name="adj" fmla="val 14587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98" name="Cube 197"/>
          <p:cNvSpPr/>
          <p:nvPr/>
        </p:nvSpPr>
        <p:spPr bwMode="auto">
          <a:xfrm>
            <a:off x="4624268" y="4198864"/>
            <a:ext cx="119042" cy="634633"/>
          </a:xfrm>
          <a:prstGeom prst="cube">
            <a:avLst>
              <a:gd name="adj" fmla="val 28340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99" name="Cube 198"/>
          <p:cNvSpPr/>
          <p:nvPr/>
        </p:nvSpPr>
        <p:spPr bwMode="auto">
          <a:xfrm>
            <a:off x="3316812" y="4182296"/>
            <a:ext cx="216024" cy="651198"/>
          </a:xfrm>
          <a:prstGeom prst="cube">
            <a:avLst>
              <a:gd name="adj" fmla="val 26840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07" name="Cube 206"/>
          <p:cNvSpPr/>
          <p:nvPr/>
        </p:nvSpPr>
        <p:spPr bwMode="auto">
          <a:xfrm>
            <a:off x="5352558" y="4374509"/>
            <a:ext cx="439200" cy="453537"/>
          </a:xfrm>
          <a:prstGeom prst="cube">
            <a:avLst>
              <a:gd name="adj" fmla="val 14190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08" name="Cube 207"/>
          <p:cNvSpPr/>
          <p:nvPr/>
        </p:nvSpPr>
        <p:spPr bwMode="auto">
          <a:xfrm>
            <a:off x="3928414" y="4431613"/>
            <a:ext cx="432048" cy="146005"/>
          </a:xfrm>
          <a:prstGeom prst="cube">
            <a:avLst>
              <a:gd name="adj" fmla="val 38614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93" name="Cube 192"/>
          <p:cNvSpPr/>
          <p:nvPr/>
        </p:nvSpPr>
        <p:spPr bwMode="auto">
          <a:xfrm>
            <a:off x="4767318" y="3306655"/>
            <a:ext cx="45719" cy="54000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95" name="Cube 194"/>
          <p:cNvSpPr/>
          <p:nvPr/>
        </p:nvSpPr>
        <p:spPr bwMode="auto">
          <a:xfrm>
            <a:off x="5068501" y="3146478"/>
            <a:ext cx="223377" cy="10800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96" name="Cube 195"/>
          <p:cNvSpPr/>
          <p:nvPr/>
        </p:nvSpPr>
        <p:spPr bwMode="auto">
          <a:xfrm>
            <a:off x="4698206" y="3169007"/>
            <a:ext cx="45719" cy="54000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97" name="Cube 196"/>
          <p:cNvSpPr/>
          <p:nvPr/>
        </p:nvSpPr>
        <p:spPr bwMode="auto">
          <a:xfrm>
            <a:off x="4600023" y="3252033"/>
            <a:ext cx="45719" cy="54000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04" name="Cube 203"/>
          <p:cNvSpPr/>
          <p:nvPr/>
        </p:nvSpPr>
        <p:spPr bwMode="auto">
          <a:xfrm>
            <a:off x="2961847" y="3288816"/>
            <a:ext cx="223377" cy="313518"/>
          </a:xfrm>
          <a:prstGeom prst="cube">
            <a:avLst>
              <a:gd name="adj" fmla="val 20013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05" name="Cube 204"/>
          <p:cNvSpPr/>
          <p:nvPr/>
        </p:nvSpPr>
        <p:spPr bwMode="auto">
          <a:xfrm>
            <a:off x="3288259" y="3243556"/>
            <a:ext cx="314592" cy="144000"/>
          </a:xfrm>
          <a:prstGeom prst="cube">
            <a:avLst>
              <a:gd name="adj" fmla="val 54263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06" name="Cube 205"/>
          <p:cNvSpPr/>
          <p:nvPr/>
        </p:nvSpPr>
        <p:spPr bwMode="auto">
          <a:xfrm>
            <a:off x="4083062" y="3469385"/>
            <a:ext cx="314592" cy="288000"/>
          </a:xfrm>
          <a:prstGeom prst="cube">
            <a:avLst>
              <a:gd name="adj" fmla="val 27806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94" name="Cube 193"/>
          <p:cNvSpPr/>
          <p:nvPr/>
        </p:nvSpPr>
        <p:spPr bwMode="auto">
          <a:xfrm>
            <a:off x="4190508" y="2427463"/>
            <a:ext cx="223377" cy="121639"/>
          </a:xfrm>
          <a:prstGeom prst="cube">
            <a:avLst>
              <a:gd name="adj" fmla="val 44576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00" name="Cube 199"/>
          <p:cNvSpPr/>
          <p:nvPr/>
        </p:nvSpPr>
        <p:spPr bwMode="auto">
          <a:xfrm>
            <a:off x="5420715" y="2174044"/>
            <a:ext cx="223377" cy="31351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01" name="Cube 200"/>
          <p:cNvSpPr/>
          <p:nvPr/>
        </p:nvSpPr>
        <p:spPr bwMode="auto">
          <a:xfrm>
            <a:off x="3175222" y="2205424"/>
            <a:ext cx="314592" cy="498162"/>
          </a:xfrm>
          <a:prstGeom prst="cube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02" name="Cube 201"/>
          <p:cNvSpPr/>
          <p:nvPr/>
        </p:nvSpPr>
        <p:spPr bwMode="auto">
          <a:xfrm>
            <a:off x="3602853" y="2434602"/>
            <a:ext cx="223377" cy="360000"/>
          </a:xfrm>
          <a:prstGeom prst="cube">
            <a:avLst>
              <a:gd name="adj" fmla="val 13274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203" name="Cube 202"/>
          <p:cNvSpPr/>
          <p:nvPr/>
        </p:nvSpPr>
        <p:spPr bwMode="auto">
          <a:xfrm>
            <a:off x="4861764" y="2488357"/>
            <a:ext cx="432048" cy="280249"/>
          </a:xfrm>
          <a:prstGeom prst="cube">
            <a:avLst>
              <a:gd name="adj" fmla="val 18202"/>
            </a:avLst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pic>
        <p:nvPicPr>
          <p:cNvPr id="2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58" y="1931987"/>
            <a:ext cx="1066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33" y="1930399"/>
            <a:ext cx="1127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08" y="5008562"/>
            <a:ext cx="529748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58" y="4000499"/>
            <a:ext cx="529748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08" y="2922587"/>
            <a:ext cx="51752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58" y="1931987"/>
            <a:ext cx="529748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08" y="1789111"/>
            <a:ext cx="6937375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" name="Line Callout 2 (Accent Bar) 215"/>
          <p:cNvSpPr/>
          <p:nvPr/>
        </p:nvSpPr>
        <p:spPr>
          <a:xfrm flipH="1">
            <a:off x="1149371" y="1452562"/>
            <a:ext cx="1262062" cy="379412"/>
          </a:xfrm>
          <a:prstGeom prst="accentCallout2">
            <a:avLst>
              <a:gd name="adj1" fmla="val 17697"/>
              <a:gd name="adj2" fmla="val -291"/>
              <a:gd name="adj3" fmla="val 18750"/>
              <a:gd name="adj4" fmla="val -16667"/>
              <a:gd name="adj5" fmla="val 235693"/>
              <a:gd name="adj6" fmla="val -59701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en-GB" sz="1400" dirty="0">
                <a:solidFill>
                  <a:srgbClr val="808080">
                    <a:lumMod val="50000"/>
                  </a:srgbClr>
                </a:solidFill>
              </a:rPr>
              <a:t>Architecture depth</a:t>
            </a:r>
          </a:p>
        </p:txBody>
      </p:sp>
      <p:sp>
        <p:nvSpPr>
          <p:cNvPr id="219" name="TextBox 29"/>
          <p:cNvSpPr txBox="1">
            <a:spLocks noChangeArrowheads="1"/>
          </p:cNvSpPr>
          <p:nvPr/>
        </p:nvSpPr>
        <p:spPr bwMode="auto">
          <a:xfrm>
            <a:off x="5840778" y="3161526"/>
            <a:ext cx="1295004" cy="307777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  <a:ex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chemeClr val="bg2">
                    <a:lumMod val="50000"/>
                  </a:schemeClr>
                </a:solidFill>
              </a:defRPr>
            </a:lvl1pPr>
            <a:lvl2pPr marL="742950" indent="-285750" eaLnBrk="0" hangingPunct="0">
              <a:defRPr sz="1200"/>
            </a:lvl2pPr>
            <a:lvl3pPr marL="1143000" indent="-228600" eaLnBrk="0" hangingPunct="0">
              <a:defRPr sz="1200"/>
            </a:lvl3pPr>
            <a:lvl4pPr marL="1600200" indent="-228600" eaLnBrk="0" hangingPunct="0">
              <a:defRPr sz="1200"/>
            </a:lvl4pPr>
            <a:lvl5pPr marL="2057400" indent="-228600" eaLnBrk="0" hangingPunct="0">
              <a:defRPr sz="12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9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  <a:latin typeface="Arial"/>
                <a:ea typeface="ＭＳ Ｐゴシック" pitchFamily="34" charset="-128"/>
                <a:cs typeface="+mn-cs"/>
              </a:rPr>
              <a:t>Operational</a:t>
            </a:r>
          </a:p>
        </p:txBody>
      </p:sp>
      <p:sp>
        <p:nvSpPr>
          <p:cNvPr id="221" name="TextBox 30"/>
          <p:cNvSpPr txBox="1">
            <a:spLocks noChangeArrowheads="1"/>
          </p:cNvSpPr>
          <p:nvPr/>
        </p:nvSpPr>
        <p:spPr bwMode="auto">
          <a:xfrm>
            <a:off x="6196648" y="4183887"/>
            <a:ext cx="903966" cy="307777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  <a:ex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chemeClr val="bg2">
                    <a:lumMod val="50000"/>
                  </a:schemeClr>
                </a:solidFill>
              </a:defRPr>
            </a:lvl1pPr>
            <a:lvl2pPr marL="742950" indent="-285750" eaLnBrk="0" hangingPunct="0">
              <a:defRPr sz="1200"/>
            </a:lvl2pPr>
            <a:lvl3pPr marL="1143000" indent="-228600" eaLnBrk="0" hangingPunct="0">
              <a:defRPr sz="1200"/>
            </a:lvl3pPr>
            <a:lvl4pPr marL="1600200" indent="-228600" eaLnBrk="0" hangingPunct="0">
              <a:defRPr sz="1200"/>
            </a:lvl4pPr>
            <a:lvl5pPr marL="2057400" indent="-228600" eaLnBrk="0" hangingPunct="0">
              <a:defRPr sz="12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9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  <a:latin typeface="Arial"/>
                <a:ea typeface="ＭＳ Ｐゴシック" pitchFamily="34" charset="-128"/>
                <a:cs typeface="+mn-cs"/>
              </a:rPr>
              <a:t>Service</a:t>
            </a:r>
          </a:p>
        </p:txBody>
      </p:sp>
      <p:sp>
        <p:nvSpPr>
          <p:cNvPr id="223" name="TextBox 32"/>
          <p:cNvSpPr txBox="1">
            <a:spLocks noChangeArrowheads="1"/>
          </p:cNvSpPr>
          <p:nvPr/>
        </p:nvSpPr>
        <p:spPr bwMode="auto">
          <a:xfrm>
            <a:off x="6036297" y="5304139"/>
            <a:ext cx="903966" cy="307777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  <a:ex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chemeClr val="bg2">
                    <a:lumMod val="50000"/>
                  </a:schemeClr>
                </a:solidFill>
              </a:defRPr>
            </a:lvl1pPr>
            <a:lvl2pPr marL="742950" indent="-285750" eaLnBrk="0" hangingPunct="0">
              <a:defRPr sz="1200"/>
            </a:lvl2pPr>
            <a:lvl3pPr marL="1143000" indent="-228600" eaLnBrk="0" hangingPunct="0">
              <a:defRPr sz="1200"/>
            </a:lvl3pPr>
            <a:lvl4pPr marL="1600200" indent="-228600" eaLnBrk="0" hangingPunct="0">
              <a:defRPr sz="1200"/>
            </a:lvl4pPr>
            <a:lvl5pPr marL="2057400" indent="-228600" eaLnBrk="0" hangingPunct="0">
              <a:defRPr sz="12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9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+mn-cs"/>
              </a:rPr>
              <a:t>System</a:t>
            </a:r>
          </a:p>
        </p:txBody>
      </p:sp>
      <p:sp>
        <p:nvSpPr>
          <p:cNvPr id="225" name="TextBox 27"/>
          <p:cNvSpPr txBox="1">
            <a:spLocks noChangeArrowheads="1"/>
          </p:cNvSpPr>
          <p:nvPr/>
        </p:nvSpPr>
        <p:spPr bwMode="auto">
          <a:xfrm>
            <a:off x="842127" y="1911179"/>
            <a:ext cx="1300289" cy="307777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Programme</a:t>
            </a:r>
          </a:p>
        </p:txBody>
      </p:sp>
      <p:sp>
        <p:nvSpPr>
          <p:cNvPr id="227" name="TextBox 27"/>
          <p:cNvSpPr txBox="1">
            <a:spLocks noChangeArrowheads="1"/>
          </p:cNvSpPr>
          <p:nvPr/>
        </p:nvSpPr>
        <p:spPr bwMode="auto">
          <a:xfrm>
            <a:off x="6024260" y="2166243"/>
            <a:ext cx="1141760" cy="307777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  <a:ex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chemeClr val="bg2">
                    <a:lumMod val="50000"/>
                  </a:schemeClr>
                </a:solidFill>
              </a:defRPr>
            </a:lvl1pPr>
            <a:lvl2pPr marL="742950" indent="-285750" eaLnBrk="0" hangingPunct="0">
              <a:defRPr sz="1200"/>
            </a:lvl2pPr>
            <a:lvl3pPr marL="1143000" indent="-228600" eaLnBrk="0" hangingPunct="0">
              <a:defRPr sz="1200"/>
            </a:lvl3pPr>
            <a:lvl4pPr marL="1600200" indent="-228600" eaLnBrk="0" hangingPunct="0">
              <a:defRPr sz="1200"/>
            </a:lvl4pPr>
            <a:lvl5pPr marL="2057400" indent="-228600" eaLnBrk="0" hangingPunct="0">
              <a:defRPr sz="12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/>
            </a:lvl9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+mn-cs"/>
              </a:rPr>
              <a:t>Capability</a:t>
            </a:r>
          </a:p>
        </p:txBody>
      </p:sp>
      <p:sp>
        <p:nvSpPr>
          <p:cNvPr id="228" name="Line Callout 2 (Accent Bar) 227"/>
          <p:cNvSpPr/>
          <p:nvPr/>
        </p:nvSpPr>
        <p:spPr>
          <a:xfrm>
            <a:off x="7469208" y="1428749"/>
            <a:ext cx="1262063" cy="379413"/>
          </a:xfrm>
          <a:prstGeom prst="accentCallout2">
            <a:avLst>
              <a:gd name="adj1" fmla="val 17697"/>
              <a:gd name="adj2" fmla="val -291"/>
              <a:gd name="adj3" fmla="val 18750"/>
              <a:gd name="adj4" fmla="val -16667"/>
              <a:gd name="adj5" fmla="val 169371"/>
              <a:gd name="adj6" fmla="val -66779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GB" sz="1400" dirty="0">
                <a:solidFill>
                  <a:srgbClr val="808080">
                    <a:lumMod val="50000"/>
                  </a:srgbClr>
                </a:solidFill>
              </a:rPr>
              <a:t>Architecture layers</a:t>
            </a:r>
          </a:p>
        </p:txBody>
      </p:sp>
      <p:sp>
        <p:nvSpPr>
          <p:cNvPr id="83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Architecture Building Blocks – High Level</a:t>
            </a:r>
            <a:endParaRPr lang="en-GB" smtClean="0"/>
          </a:p>
        </p:txBody>
      </p:sp>
      <p:sp>
        <p:nvSpPr>
          <p:cNvPr id="112" name="Cube 111"/>
          <p:cNvSpPr/>
          <p:nvPr/>
        </p:nvSpPr>
        <p:spPr bwMode="auto">
          <a:xfrm>
            <a:off x="4190777" y="2123577"/>
            <a:ext cx="223367" cy="35999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13" name="Cube 112"/>
          <p:cNvSpPr/>
          <p:nvPr/>
        </p:nvSpPr>
        <p:spPr bwMode="auto">
          <a:xfrm>
            <a:off x="3603145" y="2356751"/>
            <a:ext cx="223367" cy="10799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14" name="Cube 113"/>
          <p:cNvSpPr/>
          <p:nvPr/>
        </p:nvSpPr>
        <p:spPr bwMode="auto">
          <a:xfrm>
            <a:off x="4862004" y="2319520"/>
            <a:ext cx="432029" cy="21963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15" name="Cube 114"/>
          <p:cNvSpPr/>
          <p:nvPr/>
        </p:nvSpPr>
        <p:spPr bwMode="auto">
          <a:xfrm>
            <a:off x="4600272" y="3155474"/>
            <a:ext cx="45717" cy="10799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16" name="Cube 115"/>
          <p:cNvSpPr/>
          <p:nvPr/>
        </p:nvSpPr>
        <p:spPr bwMode="auto">
          <a:xfrm>
            <a:off x="5068733" y="3064861"/>
            <a:ext cx="223367" cy="10799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17" name="Cube 116"/>
          <p:cNvSpPr/>
          <p:nvPr/>
        </p:nvSpPr>
        <p:spPr bwMode="auto">
          <a:xfrm>
            <a:off x="2962166" y="3155560"/>
            <a:ext cx="223367" cy="179997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18" name="Cube 117"/>
          <p:cNvSpPr/>
          <p:nvPr/>
        </p:nvSpPr>
        <p:spPr bwMode="auto">
          <a:xfrm>
            <a:off x="3288566" y="2867370"/>
            <a:ext cx="314578" cy="454296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19" name="Cube 118"/>
          <p:cNvSpPr/>
          <p:nvPr/>
        </p:nvSpPr>
        <p:spPr bwMode="auto">
          <a:xfrm>
            <a:off x="4083089" y="3094517"/>
            <a:ext cx="314578" cy="454296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20" name="Cube 119"/>
          <p:cNvSpPr/>
          <p:nvPr/>
        </p:nvSpPr>
        <p:spPr bwMode="auto">
          <a:xfrm>
            <a:off x="5352777" y="4215018"/>
            <a:ext cx="432029" cy="21963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21" name="Cube 120"/>
          <p:cNvSpPr/>
          <p:nvPr/>
        </p:nvSpPr>
        <p:spPr bwMode="auto">
          <a:xfrm>
            <a:off x="3928694" y="4266160"/>
            <a:ext cx="432029" cy="21963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22" name="Cube 121"/>
          <p:cNvSpPr/>
          <p:nvPr/>
        </p:nvSpPr>
        <p:spPr bwMode="auto">
          <a:xfrm>
            <a:off x="3318981" y="4017060"/>
            <a:ext cx="216015" cy="21963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23" name="Cube 122"/>
          <p:cNvSpPr/>
          <p:nvPr/>
        </p:nvSpPr>
        <p:spPr bwMode="auto">
          <a:xfrm>
            <a:off x="4624518" y="3971228"/>
            <a:ext cx="119037" cy="257435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24" name="Cube 123"/>
          <p:cNvSpPr/>
          <p:nvPr/>
        </p:nvSpPr>
        <p:spPr bwMode="auto">
          <a:xfrm>
            <a:off x="5245068" y="5183390"/>
            <a:ext cx="223367" cy="313512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25" name="Cube 124"/>
          <p:cNvSpPr/>
          <p:nvPr/>
        </p:nvSpPr>
        <p:spPr bwMode="auto">
          <a:xfrm>
            <a:off x="4987113" y="5098681"/>
            <a:ext cx="223367" cy="313512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26" name="Cube 125"/>
          <p:cNvSpPr/>
          <p:nvPr/>
        </p:nvSpPr>
        <p:spPr bwMode="auto">
          <a:xfrm>
            <a:off x="4742967" y="4991714"/>
            <a:ext cx="223367" cy="313512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27" name="Cube 126"/>
          <p:cNvSpPr/>
          <p:nvPr/>
        </p:nvSpPr>
        <p:spPr bwMode="auto">
          <a:xfrm>
            <a:off x="4645989" y="5255437"/>
            <a:ext cx="223367" cy="313512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28" name="Cube 127"/>
          <p:cNvSpPr/>
          <p:nvPr/>
        </p:nvSpPr>
        <p:spPr bwMode="auto">
          <a:xfrm>
            <a:off x="3013826" y="5016619"/>
            <a:ext cx="432029" cy="21963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29" name="Cube 128"/>
          <p:cNvSpPr/>
          <p:nvPr/>
        </p:nvSpPr>
        <p:spPr bwMode="auto">
          <a:xfrm>
            <a:off x="2641820" y="5154872"/>
            <a:ext cx="432029" cy="21963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30" name="Cube 129"/>
          <p:cNvSpPr/>
          <p:nvPr/>
        </p:nvSpPr>
        <p:spPr bwMode="auto">
          <a:xfrm>
            <a:off x="3560286" y="5249573"/>
            <a:ext cx="432029" cy="21963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31" name="Cube 130"/>
          <p:cNvSpPr/>
          <p:nvPr/>
        </p:nvSpPr>
        <p:spPr bwMode="auto">
          <a:xfrm flipH="1">
            <a:off x="1011260" y="3290193"/>
            <a:ext cx="355547" cy="28751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32" name="Cube 131"/>
          <p:cNvSpPr/>
          <p:nvPr/>
        </p:nvSpPr>
        <p:spPr bwMode="auto">
          <a:xfrm>
            <a:off x="2684605" y="4257534"/>
            <a:ext cx="432029" cy="219633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33" name="Cube 132"/>
          <p:cNvSpPr/>
          <p:nvPr/>
        </p:nvSpPr>
        <p:spPr bwMode="auto">
          <a:xfrm>
            <a:off x="4767560" y="3210095"/>
            <a:ext cx="45717" cy="10799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34" name="Cube 133"/>
          <p:cNvSpPr/>
          <p:nvPr/>
        </p:nvSpPr>
        <p:spPr bwMode="auto">
          <a:xfrm>
            <a:off x="4698451" y="3072450"/>
            <a:ext cx="45717" cy="10799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35" name="Cube 134"/>
          <p:cNvSpPr/>
          <p:nvPr/>
        </p:nvSpPr>
        <p:spPr bwMode="auto">
          <a:xfrm flipH="1">
            <a:off x="1400931" y="2921963"/>
            <a:ext cx="355547" cy="28751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36" name="Cube 135"/>
          <p:cNvSpPr/>
          <p:nvPr/>
        </p:nvSpPr>
        <p:spPr bwMode="auto">
          <a:xfrm flipH="1">
            <a:off x="1476443" y="3927503"/>
            <a:ext cx="355547" cy="28751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37" name="Cube 136"/>
          <p:cNvSpPr/>
          <p:nvPr/>
        </p:nvSpPr>
        <p:spPr bwMode="auto">
          <a:xfrm flipH="1">
            <a:off x="1066487" y="4071259"/>
            <a:ext cx="355547" cy="28751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38" name="Cube 137"/>
          <p:cNvSpPr/>
          <p:nvPr/>
        </p:nvSpPr>
        <p:spPr bwMode="auto">
          <a:xfrm flipH="1">
            <a:off x="1635959" y="3491222"/>
            <a:ext cx="355547" cy="28751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39" name="Cube 138"/>
          <p:cNvSpPr/>
          <p:nvPr/>
        </p:nvSpPr>
        <p:spPr bwMode="auto">
          <a:xfrm>
            <a:off x="5420931" y="1918057"/>
            <a:ext cx="223367" cy="313512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40" name="Cube 139"/>
          <p:cNvSpPr/>
          <p:nvPr/>
        </p:nvSpPr>
        <p:spPr bwMode="auto">
          <a:xfrm>
            <a:off x="3175532" y="1830830"/>
            <a:ext cx="314578" cy="454296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41" name="Line Callout 2 (Accent Bar) 140"/>
          <p:cNvSpPr/>
          <p:nvPr/>
        </p:nvSpPr>
        <p:spPr bwMode="auto">
          <a:xfrm>
            <a:off x="6226196" y="1182687"/>
            <a:ext cx="1262062" cy="379412"/>
          </a:xfrm>
          <a:prstGeom prst="accentCallout2">
            <a:avLst>
              <a:gd name="adj1" fmla="val 17697"/>
              <a:gd name="adj2" fmla="val -291"/>
              <a:gd name="adj3" fmla="val 18750"/>
              <a:gd name="adj4" fmla="val -16667"/>
              <a:gd name="adj5" fmla="val 190855"/>
              <a:gd name="adj6" fmla="val -55489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GB" sz="1400" dirty="0">
                <a:solidFill>
                  <a:srgbClr val="808080">
                    <a:lumMod val="50000"/>
                  </a:srgbClr>
                </a:solidFill>
              </a:rPr>
              <a:t>Architectural elements</a:t>
            </a:r>
          </a:p>
        </p:txBody>
      </p:sp>
      <p:cxnSp>
        <p:nvCxnSpPr>
          <p:cNvPr id="143" name="Straight Connector 142"/>
          <p:cNvCxnSpPr/>
          <p:nvPr/>
        </p:nvCxnSpPr>
        <p:spPr bwMode="auto">
          <a:xfrm>
            <a:off x="3411558" y="2098674"/>
            <a:ext cx="315913" cy="2587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44" name="Straight Connector 143"/>
          <p:cNvCxnSpPr/>
          <p:nvPr/>
        </p:nvCxnSpPr>
        <p:spPr bwMode="auto">
          <a:xfrm flipV="1">
            <a:off x="3825896" y="2332037"/>
            <a:ext cx="365125" cy="666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3825896" y="2398712"/>
            <a:ext cx="1036637" cy="587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46" name="Straight Connector 145"/>
          <p:cNvCxnSpPr/>
          <p:nvPr/>
        </p:nvCxnSpPr>
        <p:spPr bwMode="auto">
          <a:xfrm flipV="1">
            <a:off x="4413271" y="2103437"/>
            <a:ext cx="1008062" cy="1730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47" name="Straight Connector 146"/>
          <p:cNvCxnSpPr/>
          <p:nvPr/>
        </p:nvCxnSpPr>
        <p:spPr bwMode="auto">
          <a:xfrm flipH="1">
            <a:off x="3484583" y="2465387"/>
            <a:ext cx="215900" cy="4032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48" name="Straight Connector 147"/>
          <p:cNvCxnSpPr/>
          <p:nvPr/>
        </p:nvCxnSpPr>
        <p:spPr bwMode="auto">
          <a:xfrm>
            <a:off x="3700483" y="2465387"/>
            <a:ext cx="579438" cy="6302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49" name="Straight Connector 148"/>
          <p:cNvCxnSpPr/>
          <p:nvPr/>
        </p:nvCxnSpPr>
        <p:spPr bwMode="auto">
          <a:xfrm>
            <a:off x="3524271" y="3135312"/>
            <a:ext cx="558800" cy="2270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50" name="Straight Connector 149"/>
          <p:cNvCxnSpPr/>
          <p:nvPr/>
        </p:nvCxnSpPr>
        <p:spPr bwMode="auto">
          <a:xfrm flipV="1">
            <a:off x="4397396" y="3216274"/>
            <a:ext cx="203200" cy="666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51" name="Straight Connector 150"/>
          <p:cNvCxnSpPr/>
          <p:nvPr/>
        </p:nvCxnSpPr>
        <p:spPr bwMode="auto">
          <a:xfrm flipV="1">
            <a:off x="4802208" y="3133724"/>
            <a:ext cx="266700" cy="1365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52" name="Straight Connector 151"/>
          <p:cNvCxnSpPr/>
          <p:nvPr/>
        </p:nvCxnSpPr>
        <p:spPr bwMode="auto">
          <a:xfrm>
            <a:off x="4743471" y="3121024"/>
            <a:ext cx="325437" cy="12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53" name="Straight Connector 152"/>
          <p:cNvCxnSpPr/>
          <p:nvPr/>
        </p:nvCxnSpPr>
        <p:spPr bwMode="auto">
          <a:xfrm flipV="1">
            <a:off x="4645046" y="3133724"/>
            <a:ext cx="423862" cy="714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54" name="Straight Connector 153"/>
          <p:cNvCxnSpPr/>
          <p:nvPr/>
        </p:nvCxnSpPr>
        <p:spPr bwMode="auto">
          <a:xfrm flipH="1">
            <a:off x="3184546" y="3135312"/>
            <a:ext cx="103187" cy="889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55" name="Straight Connector 154"/>
          <p:cNvCxnSpPr/>
          <p:nvPr/>
        </p:nvCxnSpPr>
        <p:spPr bwMode="auto">
          <a:xfrm flipH="1">
            <a:off x="1990746" y="3268662"/>
            <a:ext cx="971550" cy="4032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56" name="Straight Connector 155"/>
          <p:cNvCxnSpPr/>
          <p:nvPr/>
        </p:nvCxnSpPr>
        <p:spPr bwMode="auto">
          <a:xfrm flipH="1" flipV="1">
            <a:off x="1990746" y="3671887"/>
            <a:ext cx="693737" cy="7239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57" name="Straight Connector 156"/>
          <p:cNvCxnSpPr/>
          <p:nvPr/>
        </p:nvCxnSpPr>
        <p:spPr bwMode="auto">
          <a:xfrm flipH="1">
            <a:off x="1990746" y="2098674"/>
            <a:ext cx="1184275" cy="15732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58" name="Straight Connector 157"/>
          <p:cNvCxnSpPr/>
          <p:nvPr/>
        </p:nvCxnSpPr>
        <p:spPr bwMode="auto">
          <a:xfrm>
            <a:off x="1614508" y="3209924"/>
            <a:ext cx="214313" cy="2825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59" name="Straight Connector 158"/>
          <p:cNvCxnSpPr/>
          <p:nvPr/>
        </p:nvCxnSpPr>
        <p:spPr bwMode="auto">
          <a:xfrm>
            <a:off x="1366858" y="3470274"/>
            <a:ext cx="320675" cy="1301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60" name="Straight Connector 159"/>
          <p:cNvCxnSpPr/>
          <p:nvPr/>
        </p:nvCxnSpPr>
        <p:spPr bwMode="auto">
          <a:xfrm>
            <a:off x="1366858" y="3470274"/>
            <a:ext cx="250825" cy="4587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61" name="Straight Connector 160"/>
          <p:cNvCxnSpPr/>
          <p:nvPr/>
        </p:nvCxnSpPr>
        <p:spPr bwMode="auto">
          <a:xfrm flipH="1">
            <a:off x="1208108" y="3470274"/>
            <a:ext cx="158750" cy="6016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62" name="Straight Connector 161"/>
          <p:cNvCxnSpPr/>
          <p:nvPr/>
        </p:nvCxnSpPr>
        <p:spPr bwMode="auto">
          <a:xfrm flipH="1">
            <a:off x="3060721" y="4154487"/>
            <a:ext cx="257175" cy="2413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63" name="Straight Connector 162"/>
          <p:cNvCxnSpPr/>
          <p:nvPr/>
        </p:nvCxnSpPr>
        <p:spPr bwMode="auto">
          <a:xfrm>
            <a:off x="3481408" y="4154487"/>
            <a:ext cx="447675" cy="2492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64" name="Straight Connector 163"/>
          <p:cNvCxnSpPr/>
          <p:nvPr/>
        </p:nvCxnSpPr>
        <p:spPr bwMode="auto">
          <a:xfrm flipV="1">
            <a:off x="3481408" y="4114799"/>
            <a:ext cx="1143000" cy="396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65" name="Straight Connector 164"/>
          <p:cNvCxnSpPr/>
          <p:nvPr/>
        </p:nvCxnSpPr>
        <p:spPr bwMode="auto">
          <a:xfrm flipH="1" flipV="1">
            <a:off x="4713308" y="4114799"/>
            <a:ext cx="639763" cy="2381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66" name="Straight Connector 165"/>
          <p:cNvCxnSpPr/>
          <p:nvPr/>
        </p:nvCxnSpPr>
        <p:spPr bwMode="auto">
          <a:xfrm flipH="1">
            <a:off x="5384821" y="4437062"/>
            <a:ext cx="155575" cy="7477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67" name="Straight Connector 166"/>
          <p:cNvCxnSpPr/>
          <p:nvPr/>
        </p:nvCxnSpPr>
        <p:spPr bwMode="auto">
          <a:xfrm flipH="1">
            <a:off x="5126058" y="4437062"/>
            <a:ext cx="414338" cy="6619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68" name="Straight Connector 167"/>
          <p:cNvCxnSpPr/>
          <p:nvPr/>
        </p:nvCxnSpPr>
        <p:spPr bwMode="auto">
          <a:xfrm flipH="1">
            <a:off x="4881583" y="4437062"/>
            <a:ext cx="658813" cy="5556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69" name="Straight Connector 168"/>
          <p:cNvCxnSpPr/>
          <p:nvPr/>
        </p:nvCxnSpPr>
        <p:spPr bwMode="auto">
          <a:xfrm flipH="1">
            <a:off x="4784746" y="4437062"/>
            <a:ext cx="755650" cy="8191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868633" y="4479924"/>
            <a:ext cx="388938" cy="5381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2868633" y="4479924"/>
            <a:ext cx="15875" cy="6762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2868633" y="4479924"/>
            <a:ext cx="935038" cy="7699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sp>
        <p:nvSpPr>
          <p:cNvPr id="173" name="Line Callout 2 (Accent Bar) 172"/>
          <p:cNvSpPr/>
          <p:nvPr/>
        </p:nvSpPr>
        <p:spPr>
          <a:xfrm flipH="1">
            <a:off x="3151208" y="1243012"/>
            <a:ext cx="1262063" cy="379412"/>
          </a:xfrm>
          <a:prstGeom prst="accentCallout2">
            <a:avLst>
              <a:gd name="adj1" fmla="val 17697"/>
              <a:gd name="adj2" fmla="val -291"/>
              <a:gd name="adj3" fmla="val 18750"/>
              <a:gd name="adj4" fmla="val -16667"/>
              <a:gd name="adj5" fmla="val 235693"/>
              <a:gd name="adj6" fmla="val -59701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en-GB" sz="1400" dirty="0">
                <a:solidFill>
                  <a:srgbClr val="808080">
                    <a:lumMod val="50000"/>
                  </a:srgbClr>
                </a:solidFill>
              </a:rPr>
              <a:t>Element relationships</a:t>
            </a:r>
          </a:p>
        </p:txBody>
      </p:sp>
      <p:sp>
        <p:nvSpPr>
          <p:cNvPr id="175" name="TextBox 27"/>
          <p:cNvSpPr txBox="1">
            <a:spLocks noChangeArrowheads="1"/>
          </p:cNvSpPr>
          <p:nvPr/>
        </p:nvSpPr>
        <p:spPr bwMode="auto">
          <a:xfrm>
            <a:off x="7261212" y="1970388"/>
            <a:ext cx="1300289" cy="307777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Standard</a:t>
            </a:r>
            <a:endParaRPr lang="en-GB" sz="1400" b="1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76" name="Cube 175"/>
          <p:cNvSpPr/>
          <p:nvPr/>
        </p:nvSpPr>
        <p:spPr bwMode="auto">
          <a:xfrm>
            <a:off x="7310884" y="2677630"/>
            <a:ext cx="355562" cy="287516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77" name="Cube 176"/>
          <p:cNvSpPr/>
          <p:nvPr/>
        </p:nvSpPr>
        <p:spPr bwMode="auto">
          <a:xfrm>
            <a:off x="7454052" y="4432294"/>
            <a:ext cx="355562" cy="287516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82" name="Cube 181"/>
          <p:cNvSpPr/>
          <p:nvPr/>
        </p:nvSpPr>
        <p:spPr bwMode="auto">
          <a:xfrm>
            <a:off x="7551973" y="4929464"/>
            <a:ext cx="355562" cy="287516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sp>
        <p:nvSpPr>
          <p:cNvPr id="184" name="Cube 183"/>
          <p:cNvSpPr/>
          <p:nvPr/>
        </p:nvSpPr>
        <p:spPr bwMode="auto">
          <a:xfrm>
            <a:off x="7358952" y="2996921"/>
            <a:ext cx="355562" cy="287516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1279525" eaLnBrk="0" hangingPunct="0">
              <a:defRPr/>
            </a:pPr>
            <a:endParaRPr lang="en-GB" sz="2500">
              <a:solidFill>
                <a:srgbClr val="000000"/>
              </a:solidFill>
            </a:endParaRPr>
          </a:p>
        </p:txBody>
      </p:sp>
      <p:cxnSp>
        <p:nvCxnSpPr>
          <p:cNvPr id="185" name="Straight Connector 184"/>
          <p:cNvCxnSpPr/>
          <p:nvPr/>
        </p:nvCxnSpPr>
        <p:spPr bwMode="auto">
          <a:xfrm flipH="1" flipV="1">
            <a:off x="5784871" y="4297362"/>
            <a:ext cx="1668462" cy="3143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229" name="Straight Connector 228"/>
          <p:cNvCxnSpPr/>
          <p:nvPr/>
        </p:nvCxnSpPr>
        <p:spPr bwMode="auto">
          <a:xfrm flipH="1">
            <a:off x="5468958" y="5108574"/>
            <a:ext cx="2082800" cy="2047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230" name="Straight Connector 229"/>
          <p:cNvCxnSpPr/>
          <p:nvPr/>
        </p:nvCxnSpPr>
        <p:spPr bwMode="auto">
          <a:xfrm flipH="1" flipV="1">
            <a:off x="5264171" y="3133724"/>
            <a:ext cx="2095500" cy="428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cxnSp>
        <p:nvCxnSpPr>
          <p:cNvPr id="231" name="Straight Connector 230"/>
          <p:cNvCxnSpPr/>
          <p:nvPr/>
        </p:nvCxnSpPr>
        <p:spPr bwMode="auto">
          <a:xfrm flipH="1">
            <a:off x="5264171" y="2857499"/>
            <a:ext cx="2046287" cy="2762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  <a:extLst/>
        </p:spPr>
      </p:cxnSp>
      <p:sp>
        <p:nvSpPr>
          <p:cNvPr id="844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07246" y="6478587"/>
            <a:ext cx="682625" cy="309562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8D9A6F0-C69A-4F63-B870-7007489AB76F}" type="slidenum">
              <a:rPr lang="en-GB" sz="900" smtClean="0">
                <a:solidFill>
                  <a:srgbClr val="B3B3B3"/>
                </a:solidFill>
              </a:rPr>
              <a:pPr/>
              <a:t>5</a:t>
            </a:fld>
            <a:endParaRPr lang="en-GB" sz="900" smtClean="0">
              <a:solidFill>
                <a:srgbClr val="B3B3B3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28" grpId="0" animBg="1"/>
      <p:bldP spid="141" grpId="0" animBg="1"/>
      <p:bldP spid="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737349" y="0"/>
            <a:ext cx="2406651" cy="1176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8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t="13293" r="10876" b="10921"/>
          <a:stretch>
            <a:fillRect/>
          </a:stretch>
        </p:blipFill>
        <p:spPr bwMode="auto">
          <a:xfrm>
            <a:off x="1228725" y="2649538"/>
            <a:ext cx="67056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247878" y="6137073"/>
            <a:ext cx="1905000" cy="41275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672DA2B-018E-46E9-87B0-83DF99157BC4}" type="slidenum">
              <a:rPr lang="en-US" sz="900" smtClean="0">
                <a:solidFill>
                  <a:srgbClr val="B3B3B3"/>
                </a:solidFill>
              </a:rPr>
              <a:pPr/>
              <a:t>6</a:t>
            </a:fld>
            <a:endParaRPr lang="en-US" sz="900" dirty="0" smtClean="0">
              <a:solidFill>
                <a:srgbClr val="B3B3B3"/>
              </a:solidFill>
            </a:endParaRPr>
          </a:p>
        </p:txBody>
      </p:sp>
      <p:pic>
        <p:nvPicPr>
          <p:cNvPr id="5" name="Picture 5" descr="C:\Documents and Settings\mkoleva\Local Settings\Temporary Internet Files\Content.IE5\7ID4WU3A\MC90043489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740150"/>
            <a:ext cx="7683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mkoleva\Local Settings\Temporary Internet Files\Content.IE5\O7PD537F\MC90043395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2501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mkoleva\Local Settings\Temporary Internet Files\Content.IE5\T6IEGD66\MC90043262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2541588"/>
            <a:ext cx="646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Documents and Settings\mkoleva\Local Settings\Temporary Internet Files\Content.IE5\OCSOEB1M\MC900434874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6987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mkoleva\Local Settings\Temporary Internet Files\Content.IE5\OCSOEB1M\MC900433944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498850"/>
            <a:ext cx="8112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Documents and Settings\mkoleva\Local Settings\Temporary Internet Files\Content.IE5\T6IEGD66\MC900433953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617913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Documents and Settings\mkoleva\Local Settings\Temporary Internet Files\Content.IE5\7ID4WU3A\MC90043488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757488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Documents and Settings\mkoleva\Local Settings\Temporary Internet Files\Content.IE5\OCSOEB1M\MC900432624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2698750"/>
            <a:ext cx="7175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661988" y="5172075"/>
            <a:ext cx="3168650" cy="914400"/>
            <a:chOff x="662359" y="5171765"/>
            <a:chExt cx="3168207" cy="914766"/>
          </a:xfrm>
        </p:grpSpPr>
        <p:sp>
          <p:nvSpPr>
            <p:cNvPr id="94" name="Line Callout 2 (Accent Bar) 93"/>
            <p:cNvSpPr/>
            <p:nvPr/>
          </p:nvSpPr>
          <p:spPr>
            <a:xfrm rot="5400000">
              <a:off x="1864547" y="3969577"/>
              <a:ext cx="647959" cy="3052335"/>
            </a:xfrm>
            <a:prstGeom prst="accentCallout2">
              <a:avLst>
                <a:gd name="adj1" fmla="val 32791"/>
                <a:gd name="adj2" fmla="val -8333"/>
                <a:gd name="adj3" fmla="val 32840"/>
                <a:gd name="adj4" fmla="val -24038"/>
                <a:gd name="adj5" fmla="val 16562"/>
                <a:gd name="adj6" fmla="val -65758"/>
              </a:avLst>
            </a:prstGeom>
            <a:solidFill>
              <a:schemeClr val="bg1"/>
            </a:solidFill>
            <a:ln w="57150">
              <a:solidFill>
                <a:srgbClr val="FF93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b"/>
            <a:lstStyle/>
            <a:p>
              <a:pPr eaLnBrk="0" hangingPunct="0">
                <a:defRPr/>
              </a:pPr>
              <a:endParaRPr lang="en-GB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9263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521" y="5181902"/>
              <a:ext cx="3168045" cy="90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90488" y="-88900"/>
            <a:ext cx="3340100" cy="1978025"/>
            <a:chOff x="91042" y="-88947"/>
            <a:chExt cx="3339434" cy="1978116"/>
          </a:xfrm>
        </p:grpSpPr>
        <p:sp>
          <p:nvSpPr>
            <p:cNvPr id="118" name="Line Callout 2 (Accent Bar) 117"/>
            <p:cNvSpPr/>
            <p:nvPr/>
          </p:nvSpPr>
          <p:spPr>
            <a:xfrm rot="16200000" flipV="1">
              <a:off x="847442" y="-827217"/>
              <a:ext cx="1844763" cy="3321304"/>
            </a:xfrm>
            <a:prstGeom prst="accentCallout2">
              <a:avLst>
                <a:gd name="adj1" fmla="val 70775"/>
                <a:gd name="adj2" fmla="val -8849"/>
                <a:gd name="adj3" fmla="val 70572"/>
                <a:gd name="adj4" fmla="val -19391"/>
                <a:gd name="adj5" fmla="val 44576"/>
                <a:gd name="adj6" fmla="val -45356"/>
              </a:avLst>
            </a:prstGeom>
            <a:noFill/>
            <a:ln w="57150">
              <a:solidFill>
                <a:srgbClr val="FF5A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b"/>
            <a:lstStyle/>
            <a:p>
              <a:pPr eaLnBrk="0" hangingPunct="0">
                <a:defRPr/>
              </a:pPr>
              <a:endParaRPr lang="en-US" sz="12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 sz="12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 sz="12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 sz="12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 sz="12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eaLnBrk="0" hangingPunct="0">
                <a:defRPr/>
              </a:pPr>
              <a:endParaRPr lang="en-GB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254" name="53 Rectángulo redondeado"/>
            <p:cNvSpPr>
              <a:spLocks noChangeArrowheads="1"/>
            </p:cNvSpPr>
            <p:nvPr/>
          </p:nvSpPr>
          <p:spPr bwMode="auto">
            <a:xfrm>
              <a:off x="91042" y="1327168"/>
              <a:ext cx="1152525" cy="41478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>
              <a:spAutoFit/>
            </a:bodyPr>
            <a:lstStyle/>
            <a:p>
              <a:pPr algn="ctr"/>
              <a:r>
                <a:rPr lang="en-GB" sz="1100" b="1">
                  <a:solidFill>
                    <a:srgbClr val="FF5A5A"/>
                  </a:solidFill>
                  <a:latin typeface="Calibri" pitchFamily="34" charset="0"/>
                </a:rPr>
                <a:t>SESAR </a:t>
              </a:r>
              <a:br>
                <a:rPr lang="en-GB" sz="1100" b="1">
                  <a:solidFill>
                    <a:srgbClr val="FF5A5A"/>
                  </a:solidFill>
                  <a:latin typeface="Calibri" pitchFamily="34" charset="0"/>
                </a:rPr>
              </a:br>
              <a:r>
                <a:rPr lang="en-GB" sz="1100" b="1">
                  <a:solidFill>
                    <a:srgbClr val="FF5A5A"/>
                  </a:solidFill>
                  <a:latin typeface="Calibri" pitchFamily="34" charset="0"/>
                </a:rPr>
                <a:t>Project</a:t>
              </a:r>
              <a:endParaRPr lang="en-US" sz="1800">
                <a:solidFill>
                  <a:srgbClr val="FF5A5A"/>
                </a:solidFill>
              </a:endParaRPr>
            </a:p>
          </p:txBody>
        </p:sp>
        <p:sp>
          <p:nvSpPr>
            <p:cNvPr id="9255" name="54 Rectángulo redondeado"/>
            <p:cNvSpPr>
              <a:spLocks noChangeArrowheads="1"/>
            </p:cNvSpPr>
            <p:nvPr/>
          </p:nvSpPr>
          <p:spPr bwMode="auto">
            <a:xfrm>
              <a:off x="804195" y="1326032"/>
              <a:ext cx="1152525" cy="41592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>
              <a:spAutoFit/>
            </a:bodyPr>
            <a:lstStyle/>
            <a:p>
              <a:pPr algn="ctr"/>
              <a:r>
                <a:rPr lang="en-GB" sz="1100" b="1">
                  <a:solidFill>
                    <a:srgbClr val="FF5A5A"/>
                  </a:solidFill>
                  <a:latin typeface="Calibri" pitchFamily="34" charset="0"/>
                </a:rPr>
                <a:t>Operational </a:t>
              </a:r>
              <a:br>
                <a:rPr lang="en-GB" sz="1100" b="1">
                  <a:solidFill>
                    <a:srgbClr val="FF5A5A"/>
                  </a:solidFill>
                  <a:latin typeface="Calibri" pitchFamily="34" charset="0"/>
                </a:rPr>
              </a:br>
              <a:r>
                <a:rPr lang="en-GB" sz="1100" b="1">
                  <a:solidFill>
                    <a:srgbClr val="FF5A5A"/>
                  </a:solidFill>
                  <a:latin typeface="Calibri" pitchFamily="34" charset="0"/>
                </a:rPr>
                <a:t>Focus Area</a:t>
              </a:r>
              <a:endParaRPr lang="en-US" sz="1800">
                <a:solidFill>
                  <a:srgbClr val="FF5A5A"/>
                </a:solidFill>
              </a:endParaRPr>
            </a:p>
          </p:txBody>
        </p:sp>
        <p:sp>
          <p:nvSpPr>
            <p:cNvPr id="9256" name="55 Rectángulo redondeado"/>
            <p:cNvSpPr>
              <a:spLocks noChangeArrowheads="1"/>
            </p:cNvSpPr>
            <p:nvPr/>
          </p:nvSpPr>
          <p:spPr bwMode="auto">
            <a:xfrm>
              <a:off x="1636213" y="1287094"/>
              <a:ext cx="1152525" cy="60207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>
              <a:spAutoFit/>
            </a:bodyPr>
            <a:lstStyle/>
            <a:p>
              <a:pPr algn="ctr"/>
              <a:r>
                <a:rPr lang="en-GB" sz="1100" b="1">
                  <a:solidFill>
                    <a:srgbClr val="FF5A5A"/>
                  </a:solidFill>
                  <a:latin typeface="Calibri" pitchFamily="34" charset="0"/>
                </a:rPr>
                <a:t>Operational Improvement</a:t>
              </a:r>
            </a:p>
            <a:p>
              <a:pPr algn="ctr"/>
              <a:r>
                <a:rPr lang="en-GB" sz="1100" b="1">
                  <a:solidFill>
                    <a:srgbClr val="FF5A5A"/>
                  </a:solidFill>
                  <a:latin typeface="Calibri" pitchFamily="34" charset="0"/>
                </a:rPr>
                <a:t> Step</a:t>
              </a:r>
              <a:endParaRPr lang="en-US" sz="1800">
                <a:solidFill>
                  <a:srgbClr val="FF5A5A"/>
                </a:solidFill>
              </a:endParaRPr>
            </a:p>
          </p:txBody>
        </p:sp>
        <p:sp>
          <p:nvSpPr>
            <p:cNvPr id="9257" name="56 Rectángulo redondeado"/>
            <p:cNvSpPr>
              <a:spLocks noChangeArrowheads="1"/>
            </p:cNvSpPr>
            <p:nvPr/>
          </p:nvSpPr>
          <p:spPr bwMode="auto">
            <a:xfrm>
              <a:off x="2589652" y="1350577"/>
              <a:ext cx="840823" cy="2270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>
              <a:spAutoFit/>
            </a:bodyPr>
            <a:lstStyle/>
            <a:p>
              <a:pPr algn="ctr"/>
              <a:r>
                <a:rPr lang="en-GB" sz="1100" b="1">
                  <a:solidFill>
                    <a:srgbClr val="FF5A5A"/>
                  </a:solidFill>
                  <a:latin typeface="Calibri" pitchFamily="34" charset="0"/>
                </a:rPr>
                <a:t>Enabler</a:t>
              </a:r>
              <a:endParaRPr lang="en-US" sz="1800">
                <a:solidFill>
                  <a:srgbClr val="FF5A5A"/>
                </a:solidFill>
              </a:endParaRPr>
            </a:p>
          </p:txBody>
        </p:sp>
        <p:pic>
          <p:nvPicPr>
            <p:cNvPr id="9235" name="Picture 5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8322" y="844546"/>
              <a:ext cx="614240" cy="4540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236" name="Picture 5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709895" y="842959"/>
              <a:ext cx="612653" cy="4524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237" name="Picture 5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02018" y="842959"/>
              <a:ext cx="612653" cy="4540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238" name="Picture 5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79857" y="842959"/>
              <a:ext cx="612653" cy="4540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40" name="Rectangle 9239"/>
          <p:cNvSpPr>
            <a:spLocks noChangeArrowheads="1"/>
          </p:cNvSpPr>
          <p:nvPr/>
        </p:nvSpPr>
        <p:spPr bwMode="auto">
          <a:xfrm>
            <a:off x="192088" y="6158674"/>
            <a:ext cx="438943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3200" dirty="0" smtClean="0"/>
              <a:t>Systems / Resources</a:t>
            </a:r>
            <a:endParaRPr lang="en-GB" sz="3200" dirty="0"/>
          </a:p>
        </p:txBody>
      </p:sp>
      <p:sp>
        <p:nvSpPr>
          <p:cNvPr id="9241" name="Rectangle 9240"/>
          <p:cNvSpPr>
            <a:spLocks noChangeArrowheads="1"/>
          </p:cNvSpPr>
          <p:nvPr/>
        </p:nvSpPr>
        <p:spPr bwMode="auto">
          <a:xfrm>
            <a:off x="357188" y="176719"/>
            <a:ext cx="280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3200" dirty="0" smtClean="0"/>
              <a:t>Change</a:t>
            </a:r>
            <a:endParaRPr lang="en-US" sz="1200" dirty="0"/>
          </a:p>
        </p:txBody>
      </p: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3744581" y="421120"/>
            <a:ext cx="2459037" cy="1320800"/>
            <a:chOff x="3722936" y="257861"/>
            <a:chExt cx="2458831" cy="1319725"/>
          </a:xfrm>
        </p:grpSpPr>
        <p:sp>
          <p:nvSpPr>
            <p:cNvPr id="139" name="Line Callout 2 (Accent Bar) 138"/>
            <p:cNvSpPr/>
            <p:nvPr/>
          </p:nvSpPr>
          <p:spPr>
            <a:xfrm rot="16200000" flipV="1">
              <a:off x="4298694" y="-251341"/>
              <a:ext cx="1319725" cy="2338130"/>
            </a:xfrm>
            <a:prstGeom prst="accentCallout2">
              <a:avLst>
                <a:gd name="adj1" fmla="val 22022"/>
                <a:gd name="adj2" fmla="val -6267"/>
                <a:gd name="adj3" fmla="val 22105"/>
                <a:gd name="adj4" fmla="val -21456"/>
                <a:gd name="adj5" fmla="val 43296"/>
                <a:gd name="adj6" fmla="val -69895"/>
              </a:avLst>
            </a:prstGeom>
            <a:noFill/>
            <a:ln w="57150"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b"/>
            <a:lstStyle/>
            <a:p>
              <a:pPr eaLnBrk="0" hangingPunct="0">
                <a:defRPr/>
              </a:pPr>
              <a:endParaRPr lang="en-US" sz="1200" b="1" dirty="0">
                <a:solidFill>
                  <a:srgbClr val="99CC00"/>
                </a:solidFill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 sz="1200" b="1" dirty="0">
                <a:solidFill>
                  <a:srgbClr val="99CC00"/>
                </a:solidFill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 sz="1200" b="1" dirty="0">
                <a:solidFill>
                  <a:srgbClr val="99CC00"/>
                </a:solidFill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 sz="1200" b="1" dirty="0">
                <a:solidFill>
                  <a:srgbClr val="99CC00"/>
                </a:solidFill>
                <a:cs typeface="Arial" pitchFamily="34" charset="0"/>
              </a:endParaRPr>
            </a:p>
            <a:p>
              <a:pPr eaLnBrk="0" hangingPunct="0">
                <a:defRPr/>
              </a:pPr>
              <a:endParaRPr lang="en-US" sz="1200" b="1" dirty="0">
                <a:solidFill>
                  <a:srgbClr val="99CC00"/>
                </a:solidFill>
                <a:cs typeface="Arial" pitchFamily="34" charset="0"/>
              </a:endParaRPr>
            </a:p>
            <a:p>
              <a:pPr eaLnBrk="0" hangingPunct="0">
                <a:defRPr/>
              </a:pPr>
              <a:endParaRPr lang="en-GB" sz="1200" b="1" dirty="0">
                <a:solidFill>
                  <a:srgbClr val="99CC00"/>
                </a:solidFill>
                <a:cs typeface="Arial" pitchFamily="34" charset="0"/>
              </a:endParaRPr>
            </a:p>
          </p:txBody>
        </p:sp>
        <p:pic>
          <p:nvPicPr>
            <p:cNvPr id="9252" name="Picture 2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936" y="659912"/>
              <a:ext cx="2458831" cy="913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3322638" y="176719"/>
            <a:ext cx="3114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3200" dirty="0" smtClean="0"/>
              <a:t>Business</a:t>
            </a:r>
            <a:endParaRPr lang="en-US" sz="3200" dirty="0"/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6238875" y="176719"/>
            <a:ext cx="287337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3200" dirty="0" smtClean="0"/>
              <a:t>Operations</a:t>
            </a:r>
            <a:endParaRPr lang="en-US" sz="3200" dirty="0"/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4732338" y="6158674"/>
            <a:ext cx="4271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/>
              <a:t>Information / Services</a:t>
            </a:r>
            <a:endParaRPr lang="en-US" sz="3200" dirty="0"/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6540500" y="781050"/>
            <a:ext cx="2298700" cy="1951038"/>
            <a:chOff x="6540173" y="781050"/>
            <a:chExt cx="2299027" cy="1951321"/>
          </a:xfrm>
        </p:grpSpPr>
        <p:sp>
          <p:nvSpPr>
            <p:cNvPr id="179" name="Line Callout 2 (Accent Bar) 178"/>
            <p:cNvSpPr/>
            <p:nvPr/>
          </p:nvSpPr>
          <p:spPr>
            <a:xfrm rot="16200000" flipV="1">
              <a:off x="6861684" y="656417"/>
              <a:ext cx="1783022" cy="2032289"/>
            </a:xfrm>
            <a:prstGeom prst="accentCallout2">
              <a:avLst>
                <a:gd name="adj1" fmla="val 15453"/>
                <a:gd name="adj2" fmla="val -12074"/>
                <a:gd name="adj3" fmla="val 15502"/>
                <a:gd name="adj4" fmla="val -19763"/>
                <a:gd name="adj5" fmla="val 58832"/>
                <a:gd name="adj6" fmla="val -43337"/>
              </a:avLst>
            </a:prstGeom>
            <a:solidFill>
              <a:schemeClr val="bg1"/>
            </a:solidFill>
            <a:ln w="57150">
              <a:solidFill>
                <a:srgbClr val="66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b"/>
            <a:lstStyle/>
            <a:p>
              <a:pPr eaLnBrk="0" hangingPunct="0">
                <a:defRPr/>
              </a:pPr>
              <a:endParaRPr lang="en-GB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9250" name="Picture 3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173" y="1176727"/>
              <a:ext cx="2299027" cy="1555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5251450" y="5172075"/>
            <a:ext cx="3382963" cy="795338"/>
            <a:chOff x="5251467" y="5171765"/>
            <a:chExt cx="3382963" cy="795950"/>
          </a:xfrm>
        </p:grpSpPr>
        <p:sp>
          <p:nvSpPr>
            <p:cNvPr id="78" name="Line Callout 2 (Accent Bar) 77"/>
            <p:cNvSpPr/>
            <p:nvPr/>
          </p:nvSpPr>
          <p:spPr>
            <a:xfrm rot="5400000">
              <a:off x="6664978" y="3807467"/>
              <a:ext cx="409890" cy="3138487"/>
            </a:xfrm>
            <a:prstGeom prst="accentCallout2">
              <a:avLst>
                <a:gd name="adj1" fmla="val 10938"/>
                <a:gd name="adj2" fmla="val -8333"/>
                <a:gd name="adj3" fmla="val 10987"/>
                <a:gd name="adj4" fmla="val -47242"/>
                <a:gd name="adj5" fmla="val 45912"/>
                <a:gd name="adj6" fmla="val -167026"/>
              </a:avLst>
            </a:prstGeom>
            <a:solidFill>
              <a:schemeClr val="bg1"/>
            </a:solidFill>
            <a:ln w="57150">
              <a:solidFill>
                <a:srgbClr val="FF8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b"/>
            <a:lstStyle/>
            <a:p>
              <a:pPr algn="ctr" eaLnBrk="0" hangingPunct="0">
                <a:defRPr/>
              </a:pPr>
              <a:endParaRPr lang="en-GB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9248" name="Picture 3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1467" y="5181902"/>
              <a:ext cx="3382963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Line Callout 2 (Accent Bar) 46"/>
          <p:cNvSpPr/>
          <p:nvPr/>
        </p:nvSpPr>
        <p:spPr>
          <a:xfrm rot="5400000">
            <a:off x="375444" y="3947319"/>
            <a:ext cx="646112" cy="1073150"/>
          </a:xfrm>
          <a:prstGeom prst="accentCallout2">
            <a:avLst>
              <a:gd name="adj1" fmla="val 32791"/>
              <a:gd name="adj2" fmla="val -8333"/>
              <a:gd name="adj3" fmla="val 32840"/>
              <a:gd name="adj4" fmla="val -24038"/>
              <a:gd name="adj5" fmla="val -9341"/>
              <a:gd name="adj6" fmla="val -47658"/>
            </a:avLst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b"/>
          <a:lstStyle/>
          <a:p>
            <a:pPr eaLnBrk="0" hangingPunct="0">
              <a:defRPr/>
            </a:pPr>
            <a:endParaRPr lang="en-GB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55588" y="4289425"/>
            <a:ext cx="895350" cy="727075"/>
            <a:chOff x="443166" y="4447804"/>
            <a:chExt cx="895350" cy="727075"/>
          </a:xfrm>
        </p:grpSpPr>
        <p:grpSp>
          <p:nvGrpSpPr>
            <p:cNvPr id="9242" name="Group 61"/>
            <p:cNvGrpSpPr>
              <a:grpSpLocks/>
            </p:cNvGrpSpPr>
            <p:nvPr/>
          </p:nvGrpSpPr>
          <p:grpSpPr bwMode="auto">
            <a:xfrm>
              <a:off x="443166" y="4686304"/>
              <a:ext cx="895350" cy="488575"/>
              <a:chOff x="1442734" y="1676895"/>
              <a:chExt cx="458578" cy="250030"/>
            </a:xfrm>
          </p:grpSpPr>
          <p:sp>
            <p:nvSpPr>
              <p:cNvPr id="45" name="TextBox 62"/>
              <p:cNvSpPr txBox="1">
                <a:spLocks noChangeArrowheads="1"/>
              </p:cNvSpPr>
              <p:nvPr/>
            </p:nvSpPr>
            <p:spPr bwMode="auto">
              <a:xfrm>
                <a:off x="1442734" y="1829436"/>
                <a:ext cx="458578" cy="974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3600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000" b="1" dirty="0">
                    <a:solidFill>
                      <a:schemeClr val="bg1">
                        <a:lumMod val="65000"/>
                      </a:schemeClr>
                    </a:solidFill>
                    <a:cs typeface="+mn-cs"/>
                  </a:rPr>
                  <a:t>Standard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643565" y="1676703"/>
                <a:ext cx="52037" cy="5118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sv-SE" sz="4400"/>
              </a:p>
            </p:txBody>
          </p:sp>
        </p:grpSp>
        <p:pic>
          <p:nvPicPr>
            <p:cNvPr id="9243" name="Picture 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03" y="4447804"/>
              <a:ext cx="698476" cy="51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val 43"/>
            <p:cNvSpPr/>
            <p:nvPr/>
          </p:nvSpPr>
          <p:spPr bwMode="auto">
            <a:xfrm>
              <a:off x="808291" y="4671642"/>
              <a:ext cx="100012" cy="10001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sv-SE" sz="4400"/>
            </a:p>
          </p:txBody>
        </p:sp>
      </p:grp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-6771" y="3417888"/>
            <a:ext cx="1454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/>
              <a:t>Standards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 animBg="1"/>
      <p:bldP spid="9241" grpId="0"/>
      <p:bldP spid="180" grpId="0"/>
      <p:bldP spid="181" grpId="0" animBg="1"/>
      <p:bldP spid="182" grpId="0"/>
      <p:bldP spid="47" grpId="0" animBg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Informed Optimisation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1E98D-D4BF-4C5E-9D44-588E6A7CA20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3" name="Picture 2" descr="C:\Documents and Settings\mkoleva\Local Settings\Temporary Internet Files\Content.IE5\7ID4WU3A\MC90043488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32" y="1993242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0773" y="4443533"/>
            <a:ext cx="8741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Follow-on project defined in 2014 to establish the feasibility of</a:t>
            </a:r>
          </a:p>
          <a:p>
            <a:pPr algn="ctr"/>
            <a:r>
              <a:rPr lang="en-GB" dirty="0" smtClean="0"/>
              <a:t>Identifying business optimisations from the architecture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20" y="3394982"/>
            <a:ext cx="1324160" cy="3048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41" y="3071900"/>
            <a:ext cx="1428950" cy="6668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57" y="1885292"/>
            <a:ext cx="2453273" cy="7144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37" y="1465300"/>
            <a:ext cx="1714739" cy="7049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65" y="1970911"/>
            <a:ext cx="1486108" cy="7621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83" y="3076664"/>
            <a:ext cx="1895740" cy="6573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61" y="2440336"/>
            <a:ext cx="1835190" cy="5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4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88" y="21985"/>
            <a:ext cx="8127023" cy="873125"/>
          </a:xfrm>
        </p:spPr>
        <p:txBody>
          <a:bodyPr/>
          <a:lstStyle/>
          <a:p>
            <a:r>
              <a:rPr lang="en-GB" dirty="0" smtClean="0"/>
              <a:t>Capability – Service – Activity Relationship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1DD7-C7FD-4678-BE72-F82996BF837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1093645" y="1261596"/>
            <a:ext cx="1451441" cy="835573"/>
          </a:xfrm>
          <a:prstGeom prst="roundRect">
            <a:avLst/>
          </a:prstGeom>
          <a:solidFill>
            <a:srgbClr val="80FF8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kern="0" dirty="0" smtClean="0">
                <a:solidFill>
                  <a:schemeClr val="bg1"/>
                </a:solidFill>
                <a:latin typeface="Calibri"/>
                <a:cs typeface="+mn-cs"/>
              </a:rPr>
              <a:t>Capability</a:t>
            </a:r>
            <a:endParaRPr lang="en-GB" sz="2000" b="1" kern="0" dirty="0">
              <a:solidFill>
                <a:schemeClr val="bg1"/>
              </a:solidFill>
              <a:latin typeface="Calibri"/>
              <a:cs typeface="+mn-cs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2545086" y="1269477"/>
            <a:ext cx="4127434" cy="846796"/>
            <a:chOff x="2757177" y="1269477"/>
            <a:chExt cx="4471386" cy="84679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4281645" y="1269477"/>
              <a:ext cx="1403131" cy="835573"/>
            </a:xfrm>
            <a:prstGeom prst="roundRect">
              <a:avLst/>
            </a:prstGeom>
            <a:solidFill>
              <a:srgbClr val="FF8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b="1" kern="0" dirty="0" smtClean="0">
                  <a:solidFill>
                    <a:schemeClr val="bg1"/>
                  </a:solidFill>
                  <a:latin typeface="Calibri"/>
                  <a:cs typeface="+mn-cs"/>
                </a:rPr>
                <a:t>Service</a:t>
              </a:r>
              <a:endParaRPr lang="en-GB" sz="2000" b="1" kern="0" dirty="0">
                <a:solidFill>
                  <a:schemeClr val="bg1"/>
                </a:solidFill>
                <a:latin typeface="Calibri"/>
                <a:cs typeface="+mn-cs"/>
              </a:endParaRPr>
            </a:p>
          </p:txBody>
        </p:sp>
        <p:cxnSp>
          <p:nvCxnSpPr>
            <p:cNvPr id="17" name="Straight Arrow Connector 16"/>
            <p:cNvCxnSpPr>
              <a:stCxn id="13" idx="1"/>
              <a:endCxn id="15" idx="3"/>
            </p:cNvCxnSpPr>
            <p:nvPr/>
          </p:nvCxnSpPr>
          <p:spPr bwMode="auto">
            <a:xfrm flipH="1" flipV="1">
              <a:off x="2757177" y="1679383"/>
              <a:ext cx="1524469" cy="7881"/>
            </a:xfrm>
            <a:prstGeom prst="straightConnector1">
              <a:avLst/>
            </a:prstGeom>
            <a:solidFill>
              <a:srgbClr val="00008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5684775" y="1716163"/>
              <a:ext cx="15318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/>
                <a:t>Supports</a:t>
              </a:r>
              <a:endParaRPr lang="en-GB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15171" y="1687264"/>
              <a:ext cx="1328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Achieves</a:t>
              </a:r>
              <a:endParaRPr lang="en-GB" sz="2000" dirty="0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5696678" y="1716162"/>
              <a:ext cx="1531885" cy="1"/>
            </a:xfrm>
            <a:prstGeom prst="straightConnector1">
              <a:avLst/>
            </a:prstGeom>
            <a:solidFill>
              <a:srgbClr val="00008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4" name="Group 103"/>
          <p:cNvGrpSpPr/>
          <p:nvPr/>
        </p:nvGrpSpPr>
        <p:grpSpPr>
          <a:xfrm>
            <a:off x="2730464" y="2328797"/>
            <a:ext cx="4215147" cy="2304163"/>
            <a:chOff x="2958002" y="2328797"/>
            <a:chExt cx="4566409" cy="2304163"/>
          </a:xfrm>
        </p:grpSpPr>
        <p:sp>
          <p:nvSpPr>
            <p:cNvPr id="44" name="Freeform 43"/>
            <p:cNvSpPr/>
            <p:nvPr/>
          </p:nvSpPr>
          <p:spPr bwMode="auto">
            <a:xfrm>
              <a:off x="2958002" y="2328797"/>
              <a:ext cx="4425438" cy="903688"/>
            </a:xfrm>
            <a:custGeom>
              <a:avLst/>
              <a:gdLst>
                <a:gd name="connsiteX0" fmla="*/ 77763 w 5311915"/>
                <a:gd name="connsiteY0" fmla="*/ 1072055 h 1159142"/>
                <a:gd name="connsiteX1" fmla="*/ 140826 w 5311915"/>
                <a:gd name="connsiteY1" fmla="*/ 1056289 h 1159142"/>
                <a:gd name="connsiteX2" fmla="*/ 2931322 w 5311915"/>
                <a:gd name="connsiteY2" fmla="*/ 1087820 h 1159142"/>
                <a:gd name="connsiteX3" fmla="*/ 5311915 w 5311915"/>
                <a:gd name="connsiteY3" fmla="*/ 0 h 1159142"/>
                <a:gd name="connsiteX0" fmla="*/ 72264 w 5306416"/>
                <a:gd name="connsiteY0" fmla="*/ 1072055 h 1189152"/>
                <a:gd name="connsiteX1" fmla="*/ 166858 w 5306416"/>
                <a:gd name="connsiteY1" fmla="*/ 1140176 h 1189152"/>
                <a:gd name="connsiteX2" fmla="*/ 2925823 w 5306416"/>
                <a:gd name="connsiteY2" fmla="*/ 1087820 h 1189152"/>
                <a:gd name="connsiteX3" fmla="*/ 5306416 w 5306416"/>
                <a:gd name="connsiteY3" fmla="*/ 0 h 1189152"/>
                <a:gd name="connsiteX0" fmla="*/ 74913 w 5309065"/>
                <a:gd name="connsiteY0" fmla="*/ 1072055 h 1214599"/>
                <a:gd name="connsiteX1" fmla="*/ 153742 w 5309065"/>
                <a:gd name="connsiteY1" fmla="*/ 1190509 h 1214599"/>
                <a:gd name="connsiteX2" fmla="*/ 2928472 w 5309065"/>
                <a:gd name="connsiteY2" fmla="*/ 1087820 h 1214599"/>
                <a:gd name="connsiteX3" fmla="*/ 5309065 w 5309065"/>
                <a:gd name="connsiteY3" fmla="*/ 0 h 1214599"/>
                <a:gd name="connsiteX0" fmla="*/ 217954 w 5452106"/>
                <a:gd name="connsiteY0" fmla="*/ 1189497 h 1207266"/>
                <a:gd name="connsiteX1" fmla="*/ 296783 w 5452106"/>
                <a:gd name="connsiteY1" fmla="*/ 1190509 h 1207266"/>
                <a:gd name="connsiteX2" fmla="*/ 3071513 w 5452106"/>
                <a:gd name="connsiteY2" fmla="*/ 1087820 h 1207266"/>
                <a:gd name="connsiteX3" fmla="*/ 5452106 w 5452106"/>
                <a:gd name="connsiteY3" fmla="*/ 0 h 1207266"/>
                <a:gd name="connsiteX0" fmla="*/ 217954 w 5452106"/>
                <a:gd name="connsiteY0" fmla="*/ 1189497 h 1196206"/>
                <a:gd name="connsiteX1" fmla="*/ 296783 w 5452106"/>
                <a:gd name="connsiteY1" fmla="*/ 1190509 h 1196206"/>
                <a:gd name="connsiteX2" fmla="*/ 3071513 w 5452106"/>
                <a:gd name="connsiteY2" fmla="*/ 1087820 h 1196206"/>
                <a:gd name="connsiteX3" fmla="*/ 5452106 w 5452106"/>
                <a:gd name="connsiteY3" fmla="*/ 0 h 1196206"/>
                <a:gd name="connsiteX0" fmla="*/ 217954 w 5452106"/>
                <a:gd name="connsiteY0" fmla="*/ 1189497 h 1196206"/>
                <a:gd name="connsiteX1" fmla="*/ 296783 w 5452106"/>
                <a:gd name="connsiteY1" fmla="*/ 1190509 h 1196206"/>
                <a:gd name="connsiteX2" fmla="*/ 3071513 w 5452106"/>
                <a:gd name="connsiteY2" fmla="*/ 1087820 h 1196206"/>
                <a:gd name="connsiteX3" fmla="*/ 5452106 w 5452106"/>
                <a:gd name="connsiteY3" fmla="*/ 0 h 1196206"/>
                <a:gd name="connsiteX0" fmla="*/ 217954 w 5452106"/>
                <a:gd name="connsiteY0" fmla="*/ 1189497 h 1196206"/>
                <a:gd name="connsiteX1" fmla="*/ 296783 w 5452106"/>
                <a:gd name="connsiteY1" fmla="*/ 1190509 h 1196206"/>
                <a:gd name="connsiteX2" fmla="*/ 3071513 w 5452106"/>
                <a:gd name="connsiteY2" fmla="*/ 1087820 h 1196206"/>
                <a:gd name="connsiteX3" fmla="*/ 5452106 w 5452106"/>
                <a:gd name="connsiteY3" fmla="*/ 0 h 1196206"/>
                <a:gd name="connsiteX0" fmla="*/ 236776 w 5470928"/>
                <a:gd name="connsiteY0" fmla="*/ 1189497 h 1190953"/>
                <a:gd name="connsiteX1" fmla="*/ 315605 w 5470928"/>
                <a:gd name="connsiteY1" fmla="*/ 1190509 h 1190953"/>
                <a:gd name="connsiteX2" fmla="*/ 3368653 w 5470928"/>
                <a:gd name="connsiteY2" fmla="*/ 1171707 h 1190953"/>
                <a:gd name="connsiteX3" fmla="*/ 5470928 w 5470928"/>
                <a:gd name="connsiteY3" fmla="*/ 0 h 1190953"/>
                <a:gd name="connsiteX0" fmla="*/ 236776 w 5470928"/>
                <a:gd name="connsiteY0" fmla="*/ 1189497 h 1280011"/>
                <a:gd name="connsiteX1" fmla="*/ 315605 w 5470928"/>
                <a:gd name="connsiteY1" fmla="*/ 1190509 h 1280011"/>
                <a:gd name="connsiteX2" fmla="*/ 3368653 w 5470928"/>
                <a:gd name="connsiteY2" fmla="*/ 1171707 h 1280011"/>
                <a:gd name="connsiteX3" fmla="*/ 5470928 w 5470928"/>
                <a:gd name="connsiteY3" fmla="*/ 0 h 1280011"/>
                <a:gd name="connsiteX0" fmla="*/ 236776 w 5470928"/>
                <a:gd name="connsiteY0" fmla="*/ 1189497 h 1235376"/>
                <a:gd name="connsiteX1" fmla="*/ 315605 w 5470928"/>
                <a:gd name="connsiteY1" fmla="*/ 1190509 h 1235376"/>
                <a:gd name="connsiteX2" fmla="*/ 3368653 w 5470928"/>
                <a:gd name="connsiteY2" fmla="*/ 1171707 h 1235376"/>
                <a:gd name="connsiteX3" fmla="*/ 5470928 w 5470928"/>
                <a:gd name="connsiteY3" fmla="*/ 0 h 1235376"/>
                <a:gd name="connsiteX0" fmla="*/ 240130 w 5474282"/>
                <a:gd name="connsiteY0" fmla="*/ 1189497 h 1199795"/>
                <a:gd name="connsiteX1" fmla="*/ 318959 w 5474282"/>
                <a:gd name="connsiteY1" fmla="*/ 1190509 h 1199795"/>
                <a:gd name="connsiteX2" fmla="*/ 3421121 w 5474282"/>
                <a:gd name="connsiteY2" fmla="*/ 1037487 h 1199795"/>
                <a:gd name="connsiteX3" fmla="*/ 5474282 w 5474282"/>
                <a:gd name="connsiteY3" fmla="*/ 0 h 119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4282" h="1199795">
                  <a:moveTo>
                    <a:pt x="240130" y="1189497"/>
                  </a:moveTo>
                  <a:cubicBezTo>
                    <a:pt x="33865" y="1180300"/>
                    <a:pt x="-211206" y="1215844"/>
                    <a:pt x="318959" y="1190509"/>
                  </a:cubicBezTo>
                  <a:cubicBezTo>
                    <a:pt x="849124" y="1165174"/>
                    <a:pt x="2578070" y="1172381"/>
                    <a:pt x="3421121" y="1037487"/>
                  </a:cubicBezTo>
                  <a:cubicBezTo>
                    <a:pt x="4264172" y="902593"/>
                    <a:pt x="4714909" y="455886"/>
                    <a:pt x="5474282" y="0"/>
                  </a:cubicBezTo>
                </a:path>
              </a:pathLst>
            </a:custGeom>
            <a:noFill/>
            <a:ln w="38100" cap="flat" cmpd="sng" algn="ctr">
              <a:solidFill>
                <a:srgbClr val="3665FC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ular Callout 61"/>
            <p:cNvSpPr/>
            <p:nvPr/>
          </p:nvSpPr>
          <p:spPr bwMode="auto">
            <a:xfrm>
              <a:off x="5608979" y="3060192"/>
              <a:ext cx="1915432" cy="1572768"/>
            </a:xfrm>
            <a:prstGeom prst="wedgeRectCallout">
              <a:avLst>
                <a:gd name="adj1" fmla="val -110597"/>
                <a:gd name="adj2" fmla="val -40488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rgbClr val="8080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b="1" kern="0" dirty="0" smtClean="0">
                  <a:solidFill>
                    <a:schemeClr val="bg1"/>
                  </a:solidFill>
                  <a:latin typeface="Calibri"/>
                  <a:cs typeface="+mn-cs"/>
                </a:rPr>
                <a:t>Operational </a:t>
              </a:r>
              <a:r>
                <a:rPr lang="en-GB" sz="2000" b="1" kern="0" dirty="0">
                  <a:solidFill>
                    <a:schemeClr val="bg1"/>
                  </a:solidFill>
                  <a:latin typeface="Calibri"/>
                  <a:cs typeface="+mn-cs"/>
                </a:rPr>
                <a:t>Dimension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b="1" kern="0" dirty="0">
                  <a:solidFill>
                    <a:schemeClr val="bg1"/>
                  </a:solidFill>
                  <a:latin typeface="Calibri"/>
                  <a:cs typeface="+mn-cs"/>
                </a:rPr>
                <a:t>Provides Access to </a:t>
              </a:r>
              <a:r>
                <a:rPr lang="en-GB" sz="2000" b="1" kern="0" dirty="0" smtClean="0">
                  <a:solidFill>
                    <a:schemeClr val="bg1"/>
                  </a:solidFill>
                  <a:latin typeface="Calibri"/>
                  <a:cs typeface="+mn-cs"/>
                </a:rPr>
                <a:t>Information</a:t>
              </a:r>
              <a:endParaRPr lang="en-GB" sz="2000" b="1" kern="0" dirty="0">
                <a:solidFill>
                  <a:schemeClr val="bg1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627808" y="3750787"/>
            <a:ext cx="4008000" cy="1571859"/>
            <a:chOff x="2846792" y="3750786"/>
            <a:chExt cx="4342000" cy="1571859"/>
          </a:xfrm>
        </p:grpSpPr>
        <p:cxnSp>
          <p:nvCxnSpPr>
            <p:cNvPr id="41" name="Straight Arrow Connector 40"/>
            <p:cNvCxnSpPr>
              <a:stCxn id="30" idx="6"/>
              <a:endCxn id="97" idx="2"/>
            </p:cNvCxnSpPr>
            <p:nvPr/>
          </p:nvCxnSpPr>
          <p:spPr bwMode="auto">
            <a:xfrm>
              <a:off x="2846792" y="5322645"/>
              <a:ext cx="4342000" cy="0"/>
            </a:xfrm>
            <a:prstGeom prst="straightConnector1">
              <a:avLst/>
            </a:prstGeom>
            <a:solidFill>
              <a:srgbClr val="000080"/>
            </a:solidFill>
            <a:ln w="38100" cap="flat" cmpd="sng" algn="ctr">
              <a:solidFill>
                <a:srgbClr val="FF8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75" name="Rectangular Callout 74"/>
            <p:cNvSpPr/>
            <p:nvPr/>
          </p:nvSpPr>
          <p:spPr bwMode="auto">
            <a:xfrm>
              <a:off x="3067778" y="3750786"/>
              <a:ext cx="1915432" cy="1206287"/>
            </a:xfrm>
            <a:prstGeom prst="wedgeRectCallout">
              <a:avLst>
                <a:gd name="adj1" fmla="val 75885"/>
                <a:gd name="adj2" fmla="val 74522"/>
              </a:avLst>
            </a:prstGeom>
            <a:solidFill>
              <a:srgbClr val="FF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kern="0" dirty="0" smtClean="0">
                  <a:solidFill>
                    <a:prstClr val="white"/>
                  </a:solidFill>
                  <a:latin typeface="Calibri"/>
                  <a:cs typeface="+mn-cs"/>
                </a:rPr>
                <a:t>Technical </a:t>
              </a:r>
              <a:r>
                <a:rPr lang="en-GB" sz="1800" kern="0" dirty="0">
                  <a:solidFill>
                    <a:prstClr val="white"/>
                  </a:solidFill>
                  <a:latin typeface="Calibri"/>
                  <a:cs typeface="+mn-cs"/>
                </a:rPr>
                <a:t>Dimension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kern="0" dirty="0">
                  <a:solidFill>
                    <a:prstClr val="white"/>
                  </a:solidFill>
                  <a:latin typeface="Calibri"/>
                  <a:cs typeface="+mn-cs"/>
                </a:rPr>
                <a:t>Provides Access to </a:t>
              </a:r>
              <a:r>
                <a:rPr lang="en-GB" sz="1800" kern="0" dirty="0" smtClean="0">
                  <a:solidFill>
                    <a:prstClr val="white"/>
                  </a:solidFill>
                  <a:latin typeface="Calibri"/>
                  <a:cs typeface="+mn-cs"/>
                </a:rPr>
                <a:t>Data</a:t>
              </a:r>
              <a:endParaRPr lang="en-GB" sz="1800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899068" y="2116274"/>
            <a:ext cx="1831395" cy="2040090"/>
            <a:chOff x="973990" y="2116274"/>
            <a:chExt cx="1984011" cy="2040090"/>
          </a:xfrm>
        </p:grpSpPr>
        <p:cxnSp>
          <p:nvCxnSpPr>
            <p:cNvPr id="32" name="Straight Arrow Connector 31"/>
            <p:cNvCxnSpPr>
              <a:stCxn id="77" idx="0"/>
            </p:cNvCxnSpPr>
            <p:nvPr/>
          </p:nvCxnSpPr>
          <p:spPr bwMode="auto">
            <a:xfrm flipH="1" flipV="1">
              <a:off x="1956028" y="2116274"/>
              <a:ext cx="9968" cy="425046"/>
            </a:xfrm>
            <a:prstGeom prst="straightConnector1">
              <a:avLst/>
            </a:prstGeom>
            <a:solidFill>
              <a:srgbClr val="00008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" name="Rounded Rectangle 45"/>
            <p:cNvSpPr/>
            <p:nvPr/>
          </p:nvSpPr>
          <p:spPr bwMode="auto">
            <a:xfrm>
              <a:off x="1133006" y="2915213"/>
              <a:ext cx="1685916" cy="8355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rgbClr val="8080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b="1" kern="0" dirty="0" smtClean="0">
                  <a:solidFill>
                    <a:schemeClr val="bg1"/>
                  </a:solidFill>
                  <a:latin typeface="Calibri"/>
                  <a:cs typeface="+mn-cs"/>
                </a:rPr>
                <a:t>Provider Activities</a:t>
              </a:r>
              <a:endParaRPr lang="en-GB" sz="2000" b="1" kern="0" dirty="0">
                <a:solidFill>
                  <a:schemeClr val="bg1"/>
                </a:solidFill>
                <a:latin typeface="Calibri"/>
                <a:cs typeface="+mn-cs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973990" y="2541320"/>
              <a:ext cx="1984011" cy="1615044"/>
            </a:xfrm>
            <a:prstGeom prst="ellipse">
              <a:avLst/>
            </a:prstGeom>
            <a:noFill/>
            <a:ln w="38100" cap="flat" cmpd="sng" algn="ctr">
              <a:solidFill>
                <a:srgbClr val="3665F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6661533" y="1269478"/>
            <a:ext cx="1556230" cy="835573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rgbClr val="8080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kern="0" dirty="0" smtClean="0">
                <a:solidFill>
                  <a:schemeClr val="bg1"/>
                </a:solidFill>
                <a:latin typeface="Calibri"/>
                <a:cs typeface="+mn-cs"/>
              </a:rPr>
              <a:t>Consumer Activities</a:t>
            </a:r>
            <a:endParaRPr lang="en-GB" sz="2000" b="1" kern="0" dirty="0">
              <a:solidFill>
                <a:schemeClr val="bg1"/>
              </a:solidFill>
              <a:latin typeface="Calibri"/>
              <a:cs typeface="+mn-cs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020127" y="4156365"/>
            <a:ext cx="1607681" cy="2028077"/>
            <a:chOff x="1105138" y="4156364"/>
            <a:chExt cx="1741654" cy="2028077"/>
          </a:xfrm>
        </p:grpSpPr>
        <p:cxnSp>
          <p:nvCxnSpPr>
            <p:cNvPr id="35" name="Straight Arrow Connector 34"/>
            <p:cNvCxnSpPr>
              <a:stCxn id="30" idx="0"/>
              <a:endCxn id="77" idx="4"/>
            </p:cNvCxnSpPr>
            <p:nvPr/>
          </p:nvCxnSpPr>
          <p:spPr bwMode="auto">
            <a:xfrm flipH="1" flipV="1">
              <a:off x="1965996" y="4156364"/>
              <a:ext cx="9969" cy="304485"/>
            </a:xfrm>
            <a:prstGeom prst="straightConnector1">
              <a:avLst/>
            </a:prstGeom>
            <a:solidFill>
              <a:srgbClr val="00008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92" name="Group 91"/>
            <p:cNvGrpSpPr/>
            <p:nvPr/>
          </p:nvGrpSpPr>
          <p:grpSpPr>
            <a:xfrm>
              <a:off x="1105138" y="4460849"/>
              <a:ext cx="1741654" cy="1723592"/>
              <a:chOff x="1105138" y="4460849"/>
              <a:chExt cx="1741654" cy="1723592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105138" y="4460849"/>
                <a:ext cx="1741654" cy="1723592"/>
                <a:chOff x="1133007" y="4051739"/>
                <a:chExt cx="1797391" cy="1755296"/>
              </a:xfrm>
            </p:grpSpPr>
            <p:pic>
              <p:nvPicPr>
                <p:cNvPr id="29" name="Picture 2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496" y="4325210"/>
                  <a:ext cx="1119381" cy="11169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0" name="Oval 29"/>
                <p:cNvSpPr/>
                <p:nvPr/>
              </p:nvSpPr>
              <p:spPr bwMode="auto">
                <a:xfrm>
                  <a:off x="1133007" y="4051739"/>
                  <a:ext cx="1797391" cy="1755296"/>
                </a:xfrm>
                <a:prstGeom prst="ellipse">
                  <a:avLst/>
                </a:prstGeom>
                <a:noFill/>
                <a:ln w="38100">
                  <a:solidFill>
                    <a:srgbClr val="FF8000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1457354" y="5792294"/>
                <a:ext cx="11499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Resource</a:t>
                </a:r>
                <a:endParaRPr lang="en-GB" sz="1600" dirty="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6536813" y="879741"/>
            <a:ext cx="1831395" cy="5304700"/>
            <a:chOff x="7081547" y="879741"/>
            <a:chExt cx="1984011" cy="5304700"/>
          </a:xfrm>
        </p:grpSpPr>
        <p:sp>
          <p:nvSpPr>
            <p:cNvPr id="89" name="Oval 88"/>
            <p:cNvSpPr/>
            <p:nvPr/>
          </p:nvSpPr>
          <p:spPr bwMode="auto">
            <a:xfrm>
              <a:off x="7081547" y="879741"/>
              <a:ext cx="1984011" cy="1615044"/>
            </a:xfrm>
            <a:prstGeom prst="ellipse">
              <a:avLst/>
            </a:prstGeom>
            <a:noFill/>
            <a:ln w="38100" cap="flat" cmpd="sng" algn="ctr">
              <a:solidFill>
                <a:srgbClr val="3665F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7188792" y="2494785"/>
              <a:ext cx="1741654" cy="3689656"/>
              <a:chOff x="7188792" y="2494785"/>
              <a:chExt cx="1741654" cy="3689656"/>
            </a:xfrm>
          </p:grpSpPr>
          <p:cxnSp>
            <p:nvCxnSpPr>
              <p:cNvPr id="49" name="Straight Arrow Connector 48"/>
              <p:cNvCxnSpPr>
                <a:stCxn id="97" idx="0"/>
                <a:endCxn id="89" idx="4"/>
              </p:cNvCxnSpPr>
              <p:nvPr/>
            </p:nvCxnSpPr>
            <p:spPr bwMode="auto">
              <a:xfrm flipV="1">
                <a:off x="8059619" y="2494785"/>
                <a:ext cx="13934" cy="1966064"/>
              </a:xfrm>
              <a:prstGeom prst="straightConnector1">
                <a:avLst/>
              </a:prstGeom>
              <a:solidFill>
                <a:srgbClr val="00008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93" name="Group 92"/>
              <p:cNvGrpSpPr/>
              <p:nvPr/>
            </p:nvGrpSpPr>
            <p:grpSpPr>
              <a:xfrm>
                <a:off x="7188792" y="4460849"/>
                <a:ext cx="1741654" cy="1723592"/>
                <a:chOff x="1105138" y="4460849"/>
                <a:chExt cx="1741654" cy="1723592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1105138" y="4460849"/>
                  <a:ext cx="1741654" cy="1723592"/>
                  <a:chOff x="1133007" y="4051739"/>
                  <a:chExt cx="1797391" cy="1755296"/>
                </a:xfrm>
              </p:grpSpPr>
              <p:pic>
                <p:nvPicPr>
                  <p:cNvPr id="96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96496" y="4325210"/>
                    <a:ext cx="1119381" cy="111691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97" name="Oval 96"/>
                  <p:cNvSpPr/>
                  <p:nvPr/>
                </p:nvSpPr>
                <p:spPr bwMode="auto">
                  <a:xfrm>
                    <a:off x="1133007" y="4051739"/>
                    <a:ext cx="1797391" cy="1755296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8000"/>
                    </a:solidFill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800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sp>
              <p:nvSpPr>
                <p:cNvPr id="95" name="TextBox 94"/>
                <p:cNvSpPr txBox="1"/>
                <p:nvPr/>
              </p:nvSpPr>
              <p:spPr>
                <a:xfrm>
                  <a:off x="1457354" y="5792294"/>
                  <a:ext cx="114996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 smtClean="0"/>
                    <a:t>Resource</a:t>
                  </a:r>
                  <a:endParaRPr lang="en-GB" sz="1600" dirty="0"/>
                </a:p>
              </p:txBody>
            </p:sp>
          </p:grpSp>
        </p:grpSp>
      </p:grpSp>
      <p:grpSp>
        <p:nvGrpSpPr>
          <p:cNvPr id="106" name="Group 105"/>
          <p:cNvGrpSpPr/>
          <p:nvPr/>
        </p:nvGrpSpPr>
        <p:grpSpPr>
          <a:xfrm>
            <a:off x="2240593" y="5146701"/>
            <a:ext cx="5467288" cy="1414945"/>
            <a:chOff x="2427309" y="5146700"/>
            <a:chExt cx="5922895" cy="1414945"/>
          </a:xfrm>
        </p:grpSpPr>
        <p:sp>
          <p:nvSpPr>
            <p:cNvPr id="76" name="Rectangular Callout 75"/>
            <p:cNvSpPr/>
            <p:nvPr/>
          </p:nvSpPr>
          <p:spPr bwMode="auto">
            <a:xfrm>
              <a:off x="3393278" y="5481575"/>
              <a:ext cx="2338758" cy="689182"/>
            </a:xfrm>
            <a:prstGeom prst="wedgeRectCallout">
              <a:avLst>
                <a:gd name="adj1" fmla="val 46730"/>
                <a:gd name="adj2" fmla="val 103095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rgbClr val="8080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b="1" kern="0" dirty="0" smtClean="0">
                  <a:solidFill>
                    <a:schemeClr val="bg1"/>
                  </a:solidFill>
                  <a:latin typeface="Calibri"/>
                  <a:cs typeface="+mn-cs"/>
                </a:rPr>
                <a:t>Physical Channel Supports Services</a:t>
              </a:r>
              <a:endParaRPr lang="en-GB" sz="2000" b="1" kern="0" dirty="0">
                <a:solidFill>
                  <a:schemeClr val="bg1"/>
                </a:solidFill>
                <a:latin typeface="Calibri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 flipV="1">
              <a:off x="2427309" y="5146700"/>
              <a:ext cx="5922895" cy="1414945"/>
            </a:xfrm>
            <a:custGeom>
              <a:avLst/>
              <a:gdLst>
                <a:gd name="connsiteX0" fmla="*/ 0 w 5977258"/>
                <a:gd name="connsiteY0" fmla="*/ 719291 h 781484"/>
                <a:gd name="connsiteX1" fmla="*/ 1623848 w 5977258"/>
                <a:gd name="connsiteY1" fmla="*/ 104436 h 781484"/>
                <a:gd name="connsiteX2" fmla="*/ 4477407 w 5977258"/>
                <a:gd name="connsiteY2" fmla="*/ 57140 h 781484"/>
                <a:gd name="connsiteX3" fmla="*/ 5785944 w 5977258"/>
                <a:gd name="connsiteY3" fmla="*/ 687760 h 781484"/>
                <a:gd name="connsiteX4" fmla="*/ 5943600 w 5977258"/>
                <a:gd name="connsiteY4" fmla="*/ 766588 h 781484"/>
                <a:gd name="connsiteX0" fmla="*/ 0 w 5943600"/>
                <a:gd name="connsiteY0" fmla="*/ 724963 h 772260"/>
                <a:gd name="connsiteX1" fmla="*/ 1623848 w 5943600"/>
                <a:gd name="connsiteY1" fmla="*/ 110108 h 772260"/>
                <a:gd name="connsiteX2" fmla="*/ 4477407 w 5943600"/>
                <a:gd name="connsiteY2" fmla="*/ 62812 h 772260"/>
                <a:gd name="connsiteX3" fmla="*/ 5943600 w 5943600"/>
                <a:gd name="connsiteY3" fmla="*/ 772260 h 772260"/>
                <a:gd name="connsiteX0" fmla="*/ 0 w 5785945"/>
                <a:gd name="connsiteY0" fmla="*/ 717033 h 717033"/>
                <a:gd name="connsiteX1" fmla="*/ 1623848 w 5785945"/>
                <a:gd name="connsiteY1" fmla="*/ 102178 h 717033"/>
                <a:gd name="connsiteX2" fmla="*/ 4477407 w 5785945"/>
                <a:gd name="connsiteY2" fmla="*/ 54882 h 717033"/>
                <a:gd name="connsiteX3" fmla="*/ 5785945 w 5785945"/>
                <a:gd name="connsiteY3" fmla="*/ 653971 h 717033"/>
                <a:gd name="connsiteX0" fmla="*/ 0 w 5785945"/>
                <a:gd name="connsiteY0" fmla="*/ 717033 h 717033"/>
                <a:gd name="connsiteX1" fmla="*/ 1623848 w 5785945"/>
                <a:gd name="connsiteY1" fmla="*/ 102178 h 717033"/>
                <a:gd name="connsiteX2" fmla="*/ 4477407 w 5785945"/>
                <a:gd name="connsiteY2" fmla="*/ 54882 h 717033"/>
                <a:gd name="connsiteX3" fmla="*/ 5785945 w 5785945"/>
                <a:gd name="connsiteY3" fmla="*/ 653971 h 717033"/>
                <a:gd name="connsiteX0" fmla="*/ 0 w 5785945"/>
                <a:gd name="connsiteY0" fmla="*/ 752114 h 752114"/>
                <a:gd name="connsiteX1" fmla="*/ 1623848 w 5785945"/>
                <a:gd name="connsiteY1" fmla="*/ 137259 h 752114"/>
                <a:gd name="connsiteX2" fmla="*/ 4035972 w 5785945"/>
                <a:gd name="connsiteY2" fmla="*/ 42666 h 752114"/>
                <a:gd name="connsiteX3" fmla="*/ 5785945 w 5785945"/>
                <a:gd name="connsiteY3" fmla="*/ 689052 h 752114"/>
                <a:gd name="connsiteX0" fmla="*/ 0 w 5785945"/>
                <a:gd name="connsiteY0" fmla="*/ 813785 h 813785"/>
                <a:gd name="connsiteX1" fmla="*/ 1466193 w 5785945"/>
                <a:gd name="connsiteY1" fmla="*/ 72806 h 813785"/>
                <a:gd name="connsiteX2" fmla="*/ 4035972 w 5785945"/>
                <a:gd name="connsiteY2" fmla="*/ 104337 h 813785"/>
                <a:gd name="connsiteX3" fmla="*/ 5785945 w 5785945"/>
                <a:gd name="connsiteY3" fmla="*/ 750723 h 813785"/>
                <a:gd name="connsiteX0" fmla="*/ 0 w 5785945"/>
                <a:gd name="connsiteY0" fmla="*/ 813785 h 813785"/>
                <a:gd name="connsiteX1" fmla="*/ 1655379 w 5785945"/>
                <a:gd name="connsiteY1" fmla="*/ 72806 h 813785"/>
                <a:gd name="connsiteX2" fmla="*/ 4035972 w 5785945"/>
                <a:gd name="connsiteY2" fmla="*/ 104337 h 813785"/>
                <a:gd name="connsiteX3" fmla="*/ 5785945 w 5785945"/>
                <a:gd name="connsiteY3" fmla="*/ 750723 h 813785"/>
                <a:gd name="connsiteX0" fmla="*/ 0 w 5694604"/>
                <a:gd name="connsiteY0" fmla="*/ 816285 h 816285"/>
                <a:gd name="connsiteX1" fmla="*/ 1655379 w 5694604"/>
                <a:gd name="connsiteY1" fmla="*/ 75306 h 816285"/>
                <a:gd name="connsiteX2" fmla="*/ 4035972 w 5694604"/>
                <a:gd name="connsiteY2" fmla="*/ 106837 h 816285"/>
                <a:gd name="connsiteX3" fmla="*/ 5694604 w 5694604"/>
                <a:gd name="connsiteY3" fmla="*/ 800283 h 816285"/>
                <a:gd name="connsiteX0" fmla="*/ 0 w 5694604"/>
                <a:gd name="connsiteY0" fmla="*/ 800202 h 800202"/>
                <a:gd name="connsiteX1" fmla="*/ 1655379 w 5694604"/>
                <a:gd name="connsiteY1" fmla="*/ 59223 h 800202"/>
                <a:gd name="connsiteX2" fmla="*/ 1194288 w 5694604"/>
                <a:gd name="connsiteY2" fmla="*/ 50333 h 800202"/>
                <a:gd name="connsiteX3" fmla="*/ 4035972 w 5694604"/>
                <a:gd name="connsiteY3" fmla="*/ 90754 h 800202"/>
                <a:gd name="connsiteX4" fmla="*/ 5694604 w 5694604"/>
                <a:gd name="connsiteY4" fmla="*/ 784200 h 800202"/>
                <a:gd name="connsiteX0" fmla="*/ 0 w 5694604"/>
                <a:gd name="connsiteY0" fmla="*/ 816285 h 816285"/>
                <a:gd name="connsiteX1" fmla="*/ 1655379 w 5694604"/>
                <a:gd name="connsiteY1" fmla="*/ 75306 h 816285"/>
                <a:gd name="connsiteX2" fmla="*/ 4035972 w 5694604"/>
                <a:gd name="connsiteY2" fmla="*/ 106837 h 816285"/>
                <a:gd name="connsiteX3" fmla="*/ 5694604 w 5694604"/>
                <a:gd name="connsiteY3" fmla="*/ 800283 h 816285"/>
                <a:gd name="connsiteX0" fmla="*/ 0 w 5694604"/>
                <a:gd name="connsiteY0" fmla="*/ 837686 h 837686"/>
                <a:gd name="connsiteX1" fmla="*/ 1369939 w 5694604"/>
                <a:gd name="connsiteY1" fmla="*/ 65334 h 837686"/>
                <a:gd name="connsiteX2" fmla="*/ 4035972 w 5694604"/>
                <a:gd name="connsiteY2" fmla="*/ 128238 h 837686"/>
                <a:gd name="connsiteX3" fmla="*/ 5694604 w 5694604"/>
                <a:gd name="connsiteY3" fmla="*/ 821684 h 837686"/>
                <a:gd name="connsiteX0" fmla="*/ 0 w 5694604"/>
                <a:gd name="connsiteY0" fmla="*/ 867810 h 867810"/>
                <a:gd name="connsiteX1" fmla="*/ 1369939 w 5694604"/>
                <a:gd name="connsiteY1" fmla="*/ 95458 h 867810"/>
                <a:gd name="connsiteX2" fmla="*/ 4309995 w 5694604"/>
                <a:gd name="connsiteY2" fmla="*/ 95615 h 867810"/>
                <a:gd name="connsiteX3" fmla="*/ 5694604 w 5694604"/>
                <a:gd name="connsiteY3" fmla="*/ 851808 h 867810"/>
                <a:gd name="connsiteX0" fmla="*/ 0 w 5694604"/>
                <a:gd name="connsiteY0" fmla="*/ 886523 h 886523"/>
                <a:gd name="connsiteX1" fmla="*/ 1369939 w 5694604"/>
                <a:gd name="connsiteY1" fmla="*/ 114171 h 886523"/>
                <a:gd name="connsiteX2" fmla="*/ 4218654 w 5694604"/>
                <a:gd name="connsiteY2" fmla="*/ 82954 h 886523"/>
                <a:gd name="connsiteX3" fmla="*/ 5694604 w 5694604"/>
                <a:gd name="connsiteY3" fmla="*/ 870521 h 886523"/>
                <a:gd name="connsiteX0" fmla="*/ 0 w 5694604"/>
                <a:gd name="connsiteY0" fmla="*/ 886523 h 886523"/>
                <a:gd name="connsiteX1" fmla="*/ 1369939 w 5694604"/>
                <a:gd name="connsiteY1" fmla="*/ 114171 h 886523"/>
                <a:gd name="connsiteX2" fmla="*/ 4218654 w 5694604"/>
                <a:gd name="connsiteY2" fmla="*/ 82954 h 886523"/>
                <a:gd name="connsiteX3" fmla="*/ 5694604 w 5694604"/>
                <a:gd name="connsiteY3" fmla="*/ 870521 h 886523"/>
                <a:gd name="connsiteX0" fmla="*/ 0 w 5694604"/>
                <a:gd name="connsiteY0" fmla="*/ 886523 h 886523"/>
                <a:gd name="connsiteX1" fmla="*/ 1369939 w 5694604"/>
                <a:gd name="connsiteY1" fmla="*/ 114171 h 886523"/>
                <a:gd name="connsiteX2" fmla="*/ 4218654 w 5694604"/>
                <a:gd name="connsiteY2" fmla="*/ 82954 h 886523"/>
                <a:gd name="connsiteX3" fmla="*/ 5694604 w 5694604"/>
                <a:gd name="connsiteY3" fmla="*/ 870521 h 886523"/>
                <a:gd name="connsiteX0" fmla="*/ 0 w 5694604"/>
                <a:gd name="connsiteY0" fmla="*/ 912277 h 912277"/>
                <a:gd name="connsiteX1" fmla="*/ 1130170 w 5694604"/>
                <a:gd name="connsiteY1" fmla="*/ 92865 h 912277"/>
                <a:gd name="connsiteX2" fmla="*/ 4218654 w 5694604"/>
                <a:gd name="connsiteY2" fmla="*/ 108708 h 912277"/>
                <a:gd name="connsiteX3" fmla="*/ 5694604 w 5694604"/>
                <a:gd name="connsiteY3" fmla="*/ 896275 h 912277"/>
                <a:gd name="connsiteX0" fmla="*/ 0 w 5694604"/>
                <a:gd name="connsiteY0" fmla="*/ 916442 h 916442"/>
                <a:gd name="connsiteX1" fmla="*/ 1130170 w 5694604"/>
                <a:gd name="connsiteY1" fmla="*/ 97030 h 916442"/>
                <a:gd name="connsiteX2" fmla="*/ 4458424 w 5694604"/>
                <a:gd name="connsiteY2" fmla="*/ 105030 h 916442"/>
                <a:gd name="connsiteX3" fmla="*/ 5694604 w 5694604"/>
                <a:gd name="connsiteY3" fmla="*/ 900440 h 916442"/>
                <a:gd name="connsiteX0" fmla="*/ 0 w 5694604"/>
                <a:gd name="connsiteY0" fmla="*/ 934536 h 934536"/>
                <a:gd name="connsiteX1" fmla="*/ 1130170 w 5694604"/>
                <a:gd name="connsiteY1" fmla="*/ 115124 h 934536"/>
                <a:gd name="connsiteX2" fmla="*/ 4492677 w 5694604"/>
                <a:gd name="connsiteY2" fmla="*/ 91751 h 934536"/>
                <a:gd name="connsiteX3" fmla="*/ 5694604 w 5694604"/>
                <a:gd name="connsiteY3" fmla="*/ 918534 h 93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604" h="934536">
                  <a:moveTo>
                    <a:pt x="0" y="934536"/>
                  </a:moveTo>
                  <a:cubicBezTo>
                    <a:pt x="358883" y="603855"/>
                    <a:pt x="381391" y="255588"/>
                    <a:pt x="1130170" y="115124"/>
                  </a:cubicBezTo>
                  <a:cubicBezTo>
                    <a:pt x="1878949" y="-25340"/>
                    <a:pt x="3731938" y="-42151"/>
                    <a:pt x="4492677" y="91751"/>
                  </a:cubicBezTo>
                  <a:cubicBezTo>
                    <a:pt x="5253416" y="225653"/>
                    <a:pt x="5412513" y="417308"/>
                    <a:pt x="5694604" y="91853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833170" y="858808"/>
            <a:ext cx="7222608" cy="3602041"/>
            <a:chOff x="1985934" y="858807"/>
            <a:chExt cx="7824492" cy="3602041"/>
          </a:xfrm>
        </p:grpSpPr>
        <p:sp>
          <p:nvSpPr>
            <p:cNvPr id="58" name="Freeform 57"/>
            <p:cNvSpPr/>
            <p:nvPr/>
          </p:nvSpPr>
          <p:spPr bwMode="auto">
            <a:xfrm>
              <a:off x="1985934" y="858807"/>
              <a:ext cx="5230725" cy="416413"/>
            </a:xfrm>
            <a:custGeom>
              <a:avLst/>
              <a:gdLst>
                <a:gd name="connsiteX0" fmla="*/ 0 w 6243151"/>
                <a:gd name="connsiteY0" fmla="*/ 352476 h 435400"/>
                <a:gd name="connsiteX1" fmla="*/ 1175657 w 6243151"/>
                <a:gd name="connsiteY1" fmla="*/ 55593 h 435400"/>
                <a:gd name="connsiteX2" fmla="*/ 5023262 w 6243151"/>
                <a:gd name="connsiteY2" fmla="*/ 31842 h 435400"/>
                <a:gd name="connsiteX3" fmla="*/ 6139543 w 6243151"/>
                <a:gd name="connsiteY3" fmla="*/ 399977 h 435400"/>
                <a:gd name="connsiteX4" fmla="*/ 6127667 w 6243151"/>
                <a:gd name="connsiteY4" fmla="*/ 399977 h 435400"/>
                <a:gd name="connsiteX0" fmla="*/ 0 w 6340446"/>
                <a:gd name="connsiteY0" fmla="*/ 352476 h 478830"/>
                <a:gd name="connsiteX1" fmla="*/ 1175657 w 6340446"/>
                <a:gd name="connsiteY1" fmla="*/ 55593 h 478830"/>
                <a:gd name="connsiteX2" fmla="*/ 5023262 w 6340446"/>
                <a:gd name="connsiteY2" fmla="*/ 31842 h 478830"/>
                <a:gd name="connsiteX3" fmla="*/ 6139543 w 6340446"/>
                <a:gd name="connsiteY3" fmla="*/ 399977 h 478830"/>
                <a:gd name="connsiteX4" fmla="*/ 6288601 w 6340446"/>
                <a:gd name="connsiteY4" fmla="*/ 465814 h 478830"/>
                <a:gd name="connsiteX0" fmla="*/ 0 w 6334831"/>
                <a:gd name="connsiteY0" fmla="*/ 352476 h 478830"/>
                <a:gd name="connsiteX1" fmla="*/ 1175657 w 6334831"/>
                <a:gd name="connsiteY1" fmla="*/ 55593 h 478830"/>
                <a:gd name="connsiteX2" fmla="*/ 5023262 w 6334831"/>
                <a:gd name="connsiteY2" fmla="*/ 31842 h 478830"/>
                <a:gd name="connsiteX3" fmla="*/ 6117598 w 6334831"/>
                <a:gd name="connsiteY3" fmla="*/ 399977 h 478830"/>
                <a:gd name="connsiteX4" fmla="*/ 6288601 w 6334831"/>
                <a:gd name="connsiteY4" fmla="*/ 465814 h 478830"/>
                <a:gd name="connsiteX0" fmla="*/ 0 w 6288601"/>
                <a:gd name="connsiteY0" fmla="*/ 357266 h 470604"/>
                <a:gd name="connsiteX1" fmla="*/ 1175657 w 6288601"/>
                <a:gd name="connsiteY1" fmla="*/ 60383 h 470604"/>
                <a:gd name="connsiteX2" fmla="*/ 5023262 w 6288601"/>
                <a:gd name="connsiteY2" fmla="*/ 36632 h 470604"/>
                <a:gd name="connsiteX3" fmla="*/ 6288601 w 6288601"/>
                <a:gd name="connsiteY3" fmla="*/ 470604 h 470604"/>
                <a:gd name="connsiteX0" fmla="*/ 0 w 6164242"/>
                <a:gd name="connsiteY0" fmla="*/ 351947 h 392133"/>
                <a:gd name="connsiteX1" fmla="*/ 1175657 w 6164242"/>
                <a:gd name="connsiteY1" fmla="*/ 55064 h 392133"/>
                <a:gd name="connsiteX2" fmla="*/ 5023262 w 6164242"/>
                <a:gd name="connsiteY2" fmla="*/ 31313 h 392133"/>
                <a:gd name="connsiteX3" fmla="*/ 6164242 w 6164242"/>
                <a:gd name="connsiteY3" fmla="*/ 392133 h 392133"/>
                <a:gd name="connsiteX0" fmla="*/ 0 w 6164242"/>
                <a:gd name="connsiteY0" fmla="*/ 351947 h 392133"/>
                <a:gd name="connsiteX1" fmla="*/ 1175657 w 6164242"/>
                <a:gd name="connsiteY1" fmla="*/ 55064 h 392133"/>
                <a:gd name="connsiteX2" fmla="*/ 5023262 w 6164242"/>
                <a:gd name="connsiteY2" fmla="*/ 31313 h 392133"/>
                <a:gd name="connsiteX3" fmla="*/ 6164242 w 6164242"/>
                <a:gd name="connsiteY3" fmla="*/ 392133 h 392133"/>
                <a:gd name="connsiteX0" fmla="*/ 0 w 6164242"/>
                <a:gd name="connsiteY0" fmla="*/ 362725 h 402911"/>
                <a:gd name="connsiteX1" fmla="*/ 1175657 w 6164242"/>
                <a:gd name="connsiteY1" fmla="*/ 65842 h 402911"/>
                <a:gd name="connsiteX2" fmla="*/ 4598980 w 6164242"/>
                <a:gd name="connsiteY2" fmla="*/ 27461 h 402911"/>
                <a:gd name="connsiteX3" fmla="*/ 6164242 w 6164242"/>
                <a:gd name="connsiteY3" fmla="*/ 402911 h 402911"/>
                <a:gd name="connsiteX0" fmla="*/ 0 w 6164242"/>
                <a:gd name="connsiteY0" fmla="*/ 374989 h 415175"/>
                <a:gd name="connsiteX1" fmla="*/ 1482895 w 6164242"/>
                <a:gd name="connsiteY1" fmla="*/ 48845 h 415175"/>
                <a:gd name="connsiteX2" fmla="*/ 4598980 w 6164242"/>
                <a:gd name="connsiteY2" fmla="*/ 39725 h 415175"/>
                <a:gd name="connsiteX3" fmla="*/ 6164242 w 6164242"/>
                <a:gd name="connsiteY3" fmla="*/ 415175 h 415175"/>
                <a:gd name="connsiteX0" fmla="*/ 0 w 6149612"/>
                <a:gd name="connsiteY0" fmla="*/ 398173 h 416413"/>
                <a:gd name="connsiteX1" fmla="*/ 1468265 w 6149612"/>
                <a:gd name="connsiteY1" fmla="*/ 50083 h 416413"/>
                <a:gd name="connsiteX2" fmla="*/ 4584350 w 6149612"/>
                <a:gd name="connsiteY2" fmla="*/ 40963 h 416413"/>
                <a:gd name="connsiteX3" fmla="*/ 6149612 w 6149612"/>
                <a:gd name="connsiteY3" fmla="*/ 416413 h 416413"/>
                <a:gd name="connsiteX0" fmla="*/ 0 w 6149612"/>
                <a:gd name="connsiteY0" fmla="*/ 398173 h 416413"/>
                <a:gd name="connsiteX1" fmla="*/ 1468265 w 6149612"/>
                <a:gd name="connsiteY1" fmla="*/ 50083 h 416413"/>
                <a:gd name="connsiteX2" fmla="*/ 4584350 w 6149612"/>
                <a:gd name="connsiteY2" fmla="*/ 40963 h 416413"/>
                <a:gd name="connsiteX3" fmla="*/ 6149612 w 6149612"/>
                <a:gd name="connsiteY3" fmla="*/ 416413 h 416413"/>
                <a:gd name="connsiteX0" fmla="*/ 0 w 6149612"/>
                <a:gd name="connsiteY0" fmla="*/ 398173 h 416413"/>
                <a:gd name="connsiteX1" fmla="*/ 1468265 w 6149612"/>
                <a:gd name="connsiteY1" fmla="*/ 50083 h 416413"/>
                <a:gd name="connsiteX2" fmla="*/ 4584350 w 6149612"/>
                <a:gd name="connsiteY2" fmla="*/ 40963 h 416413"/>
                <a:gd name="connsiteX3" fmla="*/ 6149612 w 6149612"/>
                <a:gd name="connsiteY3" fmla="*/ 416413 h 41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9612" h="416413">
                  <a:moveTo>
                    <a:pt x="0" y="398173"/>
                  </a:moveTo>
                  <a:cubicBezTo>
                    <a:pt x="198484" y="232560"/>
                    <a:pt x="704207" y="109618"/>
                    <a:pt x="1468265" y="50083"/>
                  </a:cubicBezTo>
                  <a:cubicBezTo>
                    <a:pt x="2232323" y="-9452"/>
                    <a:pt x="3804126" y="-20092"/>
                    <a:pt x="4584350" y="40963"/>
                  </a:cubicBezTo>
                  <a:cubicBezTo>
                    <a:pt x="5364574" y="102018"/>
                    <a:pt x="5907946" y="245535"/>
                    <a:pt x="6149612" y="416413"/>
                  </a:cubicBezTo>
                </a:path>
              </a:pathLst>
            </a:custGeom>
            <a:noFill/>
            <a:ln w="38100" cap="flat" cmpd="sng" algn="ctr">
              <a:solidFill>
                <a:srgbClr val="80FF8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Rectangular Callout 60"/>
            <p:cNvSpPr/>
            <p:nvPr/>
          </p:nvSpPr>
          <p:spPr bwMode="auto">
            <a:xfrm>
              <a:off x="7894994" y="2657855"/>
              <a:ext cx="1915432" cy="1802993"/>
            </a:xfrm>
            <a:prstGeom prst="wedgeRectCallout">
              <a:avLst>
                <a:gd name="adj1" fmla="val -271866"/>
                <a:gd name="adj2" fmla="val -147170"/>
              </a:avLst>
            </a:prstGeom>
            <a:solidFill>
              <a:srgbClr val="80FF8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b="1" kern="0" dirty="0" smtClean="0">
                  <a:solidFill>
                    <a:schemeClr val="bg1"/>
                  </a:solidFill>
                  <a:latin typeface="Calibri"/>
                  <a:cs typeface="+mn-cs"/>
                </a:rPr>
                <a:t>Business Dimension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b="1" kern="0" dirty="0" smtClean="0">
                  <a:solidFill>
                    <a:schemeClr val="bg1"/>
                  </a:solidFill>
                  <a:latin typeface="Calibri"/>
                  <a:cs typeface="+mn-cs"/>
                </a:rPr>
                <a:t>Provides </a:t>
              </a:r>
              <a:r>
                <a:rPr lang="en-GB" sz="2000" b="1" kern="0" dirty="0">
                  <a:solidFill>
                    <a:schemeClr val="bg1"/>
                  </a:solidFill>
                  <a:latin typeface="Calibri"/>
                  <a:cs typeface="+mn-cs"/>
                </a:rPr>
                <a:t>Access to </a:t>
              </a:r>
              <a:r>
                <a:rPr lang="en-GB" sz="2000" b="1" kern="0" dirty="0" smtClean="0">
                  <a:solidFill>
                    <a:schemeClr val="bg1"/>
                  </a:solidFill>
                  <a:latin typeface="Calibri"/>
                  <a:cs typeface="+mn-cs"/>
                </a:rPr>
                <a:t>Capability via a Contract/SLA</a:t>
              </a:r>
              <a:endParaRPr lang="en-GB" sz="2000" b="1" kern="0" dirty="0">
                <a:solidFill>
                  <a:schemeClr val="bg1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4" name="Oval 3"/>
          <p:cNvSpPr/>
          <p:nvPr/>
        </p:nvSpPr>
        <p:spPr bwMode="auto">
          <a:xfrm>
            <a:off x="3211928" y="464025"/>
            <a:ext cx="2849637" cy="629161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4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57" y="4250021"/>
            <a:ext cx="3736975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Exchange and 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E2075-8165-4AFA-885F-CC3B41AF4F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Architected </a:t>
            </a:r>
            <a:r>
              <a:rPr lang="en-US" dirty="0" err="1" smtClean="0"/>
              <a:t>Programme</a:t>
            </a:r>
            <a:r>
              <a:rPr lang="en-US" dirty="0" smtClean="0"/>
              <a:t> by WPB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70" y="4449545"/>
            <a:ext cx="3736975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54" y="1083272"/>
            <a:ext cx="1954572" cy="215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265707" y="2108167"/>
            <a:ext cx="3717168" cy="1777971"/>
            <a:chOff x="2566588" y="2007371"/>
            <a:chExt cx="3717168" cy="177797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057" y="2084894"/>
              <a:ext cx="3268699" cy="1700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503" y="2385194"/>
              <a:ext cx="448469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588" y="2007371"/>
              <a:ext cx="448469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Arrow Connector 12"/>
            <p:cNvCxnSpPr>
              <a:stCxn id="70" idx="2"/>
            </p:cNvCxnSpPr>
            <p:nvPr/>
          </p:nvCxnSpPr>
          <p:spPr bwMode="auto">
            <a:xfrm>
              <a:off x="2790823" y="2385196"/>
              <a:ext cx="494659" cy="1889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1051" idx="1"/>
            </p:cNvCxnSpPr>
            <p:nvPr/>
          </p:nvCxnSpPr>
          <p:spPr bwMode="auto">
            <a:xfrm flipH="1">
              <a:off x="5428835" y="2574107"/>
              <a:ext cx="318668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30" y="5114415"/>
            <a:ext cx="896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>
            <a:stCxn id="3075" idx="0"/>
          </p:cNvCxnSpPr>
          <p:nvPr/>
        </p:nvCxnSpPr>
        <p:spPr bwMode="auto">
          <a:xfrm flipH="1" flipV="1">
            <a:off x="7142896" y="1799539"/>
            <a:ext cx="793303" cy="3314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A80E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 rot="5400000">
            <a:off x="5955706" y="2155378"/>
            <a:ext cx="1777594" cy="385437"/>
          </a:xfrm>
          <a:prstGeom prst="ellips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6" name="Straight Arrow Connector 5"/>
          <p:cNvCxnSpPr>
            <a:stCxn id="15" idx="3"/>
          </p:cNvCxnSpPr>
          <p:nvPr/>
        </p:nvCxnSpPr>
        <p:spPr bwMode="auto">
          <a:xfrm flipH="1">
            <a:off x="3306471" y="1719623"/>
            <a:ext cx="3401760" cy="7663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3075" idx="0"/>
          </p:cNvCxnSpPr>
          <p:nvPr/>
        </p:nvCxnSpPr>
        <p:spPr bwMode="auto">
          <a:xfrm flipH="1" flipV="1">
            <a:off x="4045306" y="2674904"/>
            <a:ext cx="3890893" cy="24395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A80E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3075" idx="1"/>
          </p:cNvCxnSpPr>
          <p:nvPr/>
        </p:nvCxnSpPr>
        <p:spPr bwMode="auto">
          <a:xfrm flipH="1" flipV="1">
            <a:off x="4798514" y="5238533"/>
            <a:ext cx="2689216" cy="2568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A80E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3511296" y="2977287"/>
            <a:ext cx="1287218" cy="17702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A80E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3574942" y="3855601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Realise Node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723481" y="4250021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NSV 1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721740" y="4055773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NSV 2</a:t>
            </a:r>
            <a:endParaRPr lang="en-GB" dirty="0"/>
          </a:p>
        </p:txBody>
      </p:sp>
      <p:cxnSp>
        <p:nvCxnSpPr>
          <p:cNvPr id="26" name="Straight Arrow Connector 25"/>
          <p:cNvCxnSpPr>
            <a:stCxn id="3075" idx="1"/>
          </p:cNvCxnSpPr>
          <p:nvPr/>
        </p:nvCxnSpPr>
        <p:spPr bwMode="auto">
          <a:xfrm flipH="1" flipV="1">
            <a:off x="5800954" y="4981651"/>
            <a:ext cx="1686776" cy="5137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A80E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5007351" y="4802633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Data</a:t>
            </a:r>
            <a:endParaRPr lang="en-GB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3288466" y="1537929"/>
            <a:ext cx="888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Information</a:t>
            </a:r>
            <a:endParaRPr lang="en-GB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6585654" y="4754421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Channel</a:t>
            </a:r>
            <a:endParaRPr lang="en-GB" sz="1050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 flipV="1">
            <a:off x="3511296" y="2863815"/>
            <a:ext cx="2209057" cy="16850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A80E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37" idx="2"/>
          </p:cNvCxnSpPr>
          <p:nvPr/>
        </p:nvCxnSpPr>
        <p:spPr bwMode="auto">
          <a:xfrm>
            <a:off x="3732659" y="1799539"/>
            <a:ext cx="159027" cy="780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5800954" y="4885226"/>
            <a:ext cx="755978" cy="96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5007351" y="5064243"/>
            <a:ext cx="241412" cy="1742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7527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240</Words>
  <Application>Microsoft Office PowerPoint</Application>
  <PresentationFormat>On-screen Show (4:3)</PresentationFormat>
  <Paragraphs>107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European ATM Architecture – Informed Optimisation</vt:lpstr>
      <vt:lpstr>Single European Sky ATM Research</vt:lpstr>
      <vt:lpstr>PowerPoint Presentation</vt:lpstr>
      <vt:lpstr>Purpose of the  European ATM Architecture</vt:lpstr>
      <vt:lpstr>Architecture Building Blocks – High Level</vt:lpstr>
      <vt:lpstr>PowerPoint Presentation</vt:lpstr>
      <vt:lpstr>Informed Optimisation</vt:lpstr>
      <vt:lpstr>Capability – Service – Activity Relationship</vt:lpstr>
      <vt:lpstr>Information Exchange and Service</vt:lpstr>
      <vt:lpstr>Current State – a fragmented picture</vt:lpstr>
      <vt:lpstr>Business Model Canvas</vt:lpstr>
      <vt:lpstr>Common Service Representation in EATMA</vt:lpstr>
      <vt:lpstr>Common Service- Global Surveillance</vt:lpstr>
    </vt:vector>
  </TitlesOfParts>
  <Company>EUROCONTROL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Mariya Koleva</dc:creator>
  <cp:lastModifiedBy>CLARKE, Allen J</cp:lastModifiedBy>
  <cp:revision>375</cp:revision>
  <cp:lastPrinted>2015-02-27T06:57:43Z</cp:lastPrinted>
  <dcterms:created xsi:type="dcterms:W3CDTF">2011-02-15T10:45:14Z</dcterms:created>
  <dcterms:modified xsi:type="dcterms:W3CDTF">2015-02-27T06:59:20Z</dcterms:modified>
</cp:coreProperties>
</file>